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Lora"/>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A94002-EC65-4DDE-9536-5A536A67E141}">
  <a:tblStyle styleId="{5AA94002-EC65-4DDE-9536-5A536A67E1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Lora-italic.fntdata"/><Relationship Id="rId30" Type="http://schemas.openxmlformats.org/officeDocument/2006/relationships/slide" Target="slides/slide25.xml"/><Relationship Id="rId74" Type="http://schemas.openxmlformats.org/officeDocument/2006/relationships/font" Target="fonts/Lora-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ora-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48c17aa0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48c17aa0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8c17aa015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8c17aa015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8c17aa015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8c17aa015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8c17aa015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8c17aa015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8c17aa01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8c17aa01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8c17aa015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8c17aa015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Section: Top, Body, Trim, Interior</a:t>
            </a:r>
            <a:endParaRPr/>
          </a:p>
          <a:p>
            <a:pPr indent="0" lvl="0" marL="0" rtl="0" algn="l">
              <a:spcBef>
                <a:spcPts val="0"/>
              </a:spcBef>
              <a:spcAft>
                <a:spcPts val="0"/>
              </a:spcAft>
              <a:buNone/>
            </a:pPr>
            <a:r>
              <a:rPr lang="en-GB"/>
              <a:t>Color: White, Blue, Gold, Blue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8c17aa01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8c17aa01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48c17aa0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48c17aa0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8c17aa01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8c17aa01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8c17aa01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8c17aa01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8c17aa01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8c17aa01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8c17aa0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8c17aa0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8c17aa01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8c17aa01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8c17aa01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8c17aa01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8c17aa01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8c17aa01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8c17aa01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8c17aa01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Going back to this example. Compare the two designs in terms of number of nulls they create.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8c17aa01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8c17aa01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8c17aa01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48c17aa01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8c17aa01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48c17aa01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Going back to this example. Compare the two designs in terms of number of nulls they create.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8c17aa01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8c17aa01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8c17aa01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8c17aa01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8c17aa01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8c17aa01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48c17aa0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48c17aa0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8c17aa015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8c17aa015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8c17aa015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8c17aa015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8c17aa01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48c17aa01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8c17aa01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8c17aa01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8c17aa01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8c17aa01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8c17aa015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48c17aa015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8c17aa015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8c17aa015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8c17aa015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8c17aa015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f798e65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f798e65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f798e65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7f798e65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8c17aa01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8c17aa01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7f798e655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7f798e655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7f798e65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7f798e65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7f798e655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7f798e655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48c17aa0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48c17aa0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8c17aa015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48c17aa01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8c17aa015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48c17aa015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48c17aa015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48c17aa015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48c17aa015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48c17aa015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48c17aa015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8c17aa015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8c17aa015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8c17aa015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8c17aa01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8c17aa01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8c17aa015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8c17aa015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8c17aa015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48c17aa015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8c17aa015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48c17aa015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8c17aa01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8c17aa01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48c17aa01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48c17aa01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48c17aa01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48c17aa015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7fe91624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7fe91624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7fe91624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7fe91624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7fe916242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7fe916242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48c17aa01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48c17aa0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8c17aa0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8c17aa0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a3c86aa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8a3c86aa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8a3c86aa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8a3c86aa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8a3c86aa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8a3c86aa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8c17aa015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8c17aa015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48c17aa015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48c17aa015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8c17aa015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48c17aa015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8c17aa015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48c17aa015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48c17aa015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48c17aa015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8c17aa01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8c17aa01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8c17aa01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8c17aa01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8c17aa01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8c17aa01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311700" y="4663225"/>
            <a:ext cx="34593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E56B6A"/>
                </a:solidFill>
                <a:latin typeface="Lora"/>
                <a:ea typeface="Lora"/>
                <a:cs typeface="Lora"/>
                <a:sym typeface="Lora"/>
              </a:rPr>
              <a:t>COMP 2714</a:t>
            </a:r>
            <a:r>
              <a:rPr lang="en-GB" sz="1000">
                <a:latin typeface="Lora"/>
                <a:ea typeface="Lora"/>
                <a:cs typeface="Lora"/>
                <a:sym typeface="Lora"/>
              </a:rPr>
              <a:t> - </a:t>
            </a:r>
            <a:r>
              <a:rPr b="1" lang="en-GB" sz="1000">
                <a:latin typeface="Lora"/>
                <a:ea typeface="Lora"/>
                <a:cs typeface="Lora"/>
                <a:sym typeface="Lora"/>
              </a:rPr>
              <a:t>Maryam Khezrzadeh</a:t>
            </a:r>
            <a:endParaRPr b="1" sz="1000">
              <a:latin typeface="Lora"/>
              <a:ea typeface="Lora"/>
              <a:cs typeface="Lora"/>
              <a:sym typeface="Lor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400"/>
              <a:t>Module 3 – From EER to Relational Schema</a:t>
            </a:r>
            <a:endParaRPr sz="4400"/>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rgbClr val="888888"/>
                </a:solidFill>
              </a:rPr>
              <a:t>COMP 2714 – Relational Database Systems</a:t>
            </a:r>
            <a:endParaRPr sz="1300"/>
          </a:p>
          <a:p>
            <a:pPr indent="0" lvl="0" marL="0" rtl="0" algn="ctr">
              <a:spcBef>
                <a:spcPts val="640"/>
              </a:spcBef>
              <a:spcAft>
                <a:spcPts val="0"/>
              </a:spcAft>
              <a:buClr>
                <a:srgbClr val="888888"/>
              </a:buClr>
              <a:buSzPts val="3200"/>
              <a:buFont typeface="Arial"/>
              <a:buNone/>
            </a:pPr>
            <a:r>
              <a:rPr lang="en-GB" sz="1300">
                <a:solidFill>
                  <a:srgbClr val="888888"/>
                </a:solidFill>
              </a:rPr>
              <a:t>Learning Outcome: LO2 – Apply techniques of database design including derivation of relational schema from EER models</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3381125" y="2540525"/>
            <a:ext cx="5451174" cy="1671550"/>
          </a:xfrm>
          <a:prstGeom prst="rect">
            <a:avLst/>
          </a:prstGeom>
          <a:noFill/>
          <a:ln>
            <a:noFill/>
          </a:ln>
        </p:spPr>
      </p:pic>
      <p:sp>
        <p:nvSpPr>
          <p:cNvPr id="127" name="Google Shape;127;p22"/>
          <p:cNvSpPr txBox="1"/>
          <p:nvPr/>
        </p:nvSpPr>
        <p:spPr>
          <a:xfrm>
            <a:off x="7133245" y="4449799"/>
            <a:ext cx="1421700" cy="321300"/>
          </a:xfrm>
          <a:prstGeom prst="rect">
            <a:avLst/>
          </a:prstGeom>
          <a:noFill/>
          <a:ln>
            <a:noFill/>
          </a:ln>
        </p:spPr>
        <p:txBody>
          <a:bodyPr anchorCtr="0" anchor="t" bIns="47250" lIns="47250" spcFirstLastPara="1" rIns="47250" wrap="square" tIns="47250">
            <a:noAutofit/>
          </a:bodyPr>
          <a:lstStyle/>
          <a:p>
            <a:pPr indent="0" lvl="0" marL="0" rtl="0" algn="ctr">
              <a:spcBef>
                <a:spcPts val="0"/>
              </a:spcBef>
              <a:spcAft>
                <a:spcPts val="0"/>
              </a:spcAft>
              <a:buNone/>
            </a:pPr>
            <a:r>
              <a:rPr b="1" lang="en-GB" sz="723">
                <a:highlight>
                  <a:srgbClr val="FFFF00"/>
                </a:highlight>
              </a:rPr>
              <a:t>Multivalued Attribute</a:t>
            </a:r>
            <a:endParaRPr b="1" sz="723">
              <a:highlight>
                <a:srgbClr val="FFFF00"/>
              </a:highlight>
            </a:endParaRPr>
          </a:p>
        </p:txBody>
      </p:sp>
      <p:cxnSp>
        <p:nvCxnSpPr>
          <p:cNvPr id="128" name="Google Shape;128;p22"/>
          <p:cNvCxnSpPr/>
          <p:nvPr/>
        </p:nvCxnSpPr>
        <p:spPr>
          <a:xfrm rot="10800000">
            <a:off x="7838122" y="3998599"/>
            <a:ext cx="6000" cy="451200"/>
          </a:xfrm>
          <a:prstGeom prst="straightConnector1">
            <a:avLst/>
          </a:prstGeom>
          <a:noFill/>
          <a:ln cap="flat" cmpd="sng" w="19675">
            <a:solidFill>
              <a:srgbClr val="FF00FF"/>
            </a:solidFill>
            <a:prstDash val="solid"/>
            <a:round/>
            <a:headEnd len="med" w="med" type="none"/>
            <a:tailEnd len="med" w="med" type="triangle"/>
          </a:ln>
        </p:spPr>
      </p:cxnSp>
      <p:cxnSp>
        <p:nvCxnSpPr>
          <p:cNvPr id="129" name="Google Shape;129;p22"/>
          <p:cNvCxnSpPr/>
          <p:nvPr/>
        </p:nvCxnSpPr>
        <p:spPr>
          <a:xfrm rot="10800000">
            <a:off x="6465731" y="4011074"/>
            <a:ext cx="809700" cy="444900"/>
          </a:xfrm>
          <a:prstGeom prst="straightConnector1">
            <a:avLst/>
          </a:prstGeom>
          <a:noFill/>
          <a:ln cap="flat" cmpd="sng" w="19675">
            <a:solidFill>
              <a:srgbClr val="FF00FF"/>
            </a:solidFill>
            <a:prstDash val="solid"/>
            <a:round/>
            <a:headEnd len="med" w="med" type="none"/>
            <a:tailEnd len="med" w="med" type="triangle"/>
          </a:ln>
        </p:spPr>
      </p:cxnSp>
      <p:sp>
        <p:nvSpPr>
          <p:cNvPr id="130" name="Google Shape;130;p2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Modeling Multivalued Attributes</a:t>
            </a:r>
            <a:endParaRPr/>
          </a:p>
        </p:txBody>
      </p:sp>
      <p:sp>
        <p:nvSpPr>
          <p:cNvPr id="131" name="Google Shape;131;p22"/>
          <p:cNvSpPr txBox="1"/>
          <p:nvPr>
            <p:ph idx="4294967295" type="body"/>
          </p:nvPr>
        </p:nvSpPr>
        <p:spPr>
          <a:xfrm>
            <a:off x="311700" y="1152475"/>
            <a:ext cx="8486100" cy="1388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sz="1100">
                <a:solidFill>
                  <a:schemeClr val="dk1"/>
                </a:solidFill>
              </a:rPr>
              <a:t>in </a:t>
            </a:r>
            <a:r>
              <a:rPr b="1" lang="en-GB" sz="1100">
                <a:solidFill>
                  <a:schemeClr val="dk1"/>
                </a:solidFill>
              </a:rPr>
              <a:t>ER modeling</a:t>
            </a:r>
            <a:r>
              <a:rPr lang="en-GB" sz="1100">
                <a:solidFill>
                  <a:schemeClr val="dk1"/>
                </a:solidFill>
              </a:rPr>
              <a:t>, attributes can be </a:t>
            </a:r>
            <a:r>
              <a:rPr b="1" lang="en-GB" sz="1100">
                <a:solidFill>
                  <a:schemeClr val="dk1"/>
                </a:solidFill>
              </a:rPr>
              <a:t>multi-valued</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In the </a:t>
            </a:r>
            <a:r>
              <a:rPr b="1" lang="en-GB" sz="1100">
                <a:solidFill>
                  <a:schemeClr val="dk1"/>
                </a:solidFill>
              </a:rPr>
              <a:t>relational model</a:t>
            </a:r>
            <a:r>
              <a:rPr lang="en-GB" sz="1100">
                <a:solidFill>
                  <a:schemeClr val="dk1"/>
                </a:solidFill>
              </a:rPr>
              <a:t>, </a:t>
            </a:r>
            <a:r>
              <a:rPr b="1" lang="en-GB" sz="1100">
                <a:solidFill>
                  <a:schemeClr val="dk1"/>
                </a:solidFill>
              </a:rPr>
              <a:t>multi-valued attributes are not allowed</a:t>
            </a: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They must be </a:t>
            </a:r>
            <a:r>
              <a:rPr b="1" lang="en-GB" sz="1100">
                <a:solidFill>
                  <a:schemeClr val="dk1"/>
                </a:solidFill>
              </a:rPr>
              <a:t>transformed</a:t>
            </a:r>
            <a:r>
              <a:rPr lang="en-GB" sz="1100">
                <a:solidFill>
                  <a:schemeClr val="dk1"/>
                </a:solidFill>
              </a:rPr>
              <a:t> before implementation</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(Details → Module 3: Mapping ER → Relational Schema)</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For now: just </a:t>
            </a:r>
            <a:r>
              <a:rPr b="1" lang="en-GB" sz="1100">
                <a:solidFill>
                  <a:schemeClr val="dk1"/>
                </a:solidFill>
              </a:rPr>
              <a:t>recognize them in ERDs</a:t>
            </a:r>
            <a:r>
              <a:rPr lang="en-GB" sz="1100">
                <a:solidFill>
                  <a:schemeClr val="dk1"/>
                </a:solidFill>
              </a:rPr>
              <a:t> and know they will require special handling</a:t>
            </a:r>
            <a:endParaRPr sz="1100">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1624950" y="1846800"/>
            <a:ext cx="7194600" cy="1449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3600">
                <a:solidFill>
                  <a:srgbClr val="595959"/>
                </a:solidFill>
              </a:rPr>
              <a:t>How should we implement multivalued attributes?</a:t>
            </a:r>
            <a:endParaRPr sz="3600"/>
          </a:p>
        </p:txBody>
      </p:sp>
      <p:pic>
        <p:nvPicPr>
          <p:cNvPr id="137" name="Google Shape;137;p23"/>
          <p:cNvPicPr preferRelativeResize="0"/>
          <p:nvPr/>
        </p:nvPicPr>
        <p:blipFill>
          <a:blip r:embed="rId3">
            <a:alphaModFix/>
          </a:blip>
          <a:stretch>
            <a:fillRect/>
          </a:stretch>
        </p:blipFill>
        <p:spPr>
          <a:xfrm>
            <a:off x="939006" y="2068943"/>
            <a:ext cx="1005600" cy="10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Multivalued Attributes</a:t>
            </a:r>
            <a:endParaRPr/>
          </a:p>
        </p:txBody>
      </p:sp>
      <p:sp>
        <p:nvSpPr>
          <p:cNvPr id="143" name="Google Shape;143;p24"/>
          <p:cNvSpPr txBox="1"/>
          <p:nvPr>
            <p:ph idx="1" type="body"/>
          </p:nvPr>
        </p:nvSpPr>
        <p:spPr>
          <a:xfrm>
            <a:off x="311700" y="1152475"/>
            <a:ext cx="8520600" cy="3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Cannot be directly implemented </a:t>
            </a:r>
            <a:r>
              <a:rPr lang="en-GB"/>
              <a:t>into an RDBMS</a:t>
            </a:r>
            <a:endParaRPr/>
          </a:p>
          <a:p>
            <a:pPr indent="0" lvl="0" marL="0" rtl="0" algn="l">
              <a:spcBef>
                <a:spcPts val="1600"/>
              </a:spcBef>
              <a:spcAft>
                <a:spcPts val="0"/>
              </a:spcAft>
              <a:buNone/>
            </a:pPr>
            <a:r>
              <a:rPr lang="en-GB"/>
              <a:t>Two ways to implement:</a:t>
            </a:r>
            <a:endParaRPr/>
          </a:p>
          <a:p>
            <a:pPr indent="-342900" lvl="0" marL="914400" rtl="0" algn="l">
              <a:spcBef>
                <a:spcPts val="1600"/>
              </a:spcBef>
              <a:spcAft>
                <a:spcPts val="0"/>
              </a:spcAft>
              <a:buSzPts val="1800"/>
              <a:buAutoNum type="arabicPeriod"/>
            </a:pPr>
            <a:r>
              <a:rPr lang="en-GB"/>
              <a:t>Create several attributes</a:t>
            </a:r>
            <a:endParaRPr/>
          </a:p>
          <a:p>
            <a:pPr indent="0" lvl="0" marL="914400" rtl="0" algn="l">
              <a:spcBef>
                <a:spcPts val="1600"/>
              </a:spcBef>
              <a:spcAft>
                <a:spcPts val="0"/>
              </a:spcAft>
              <a:buNone/>
            </a:pPr>
            <a:r>
              <a:rPr lang="en-GB" sz="1600">
                <a:highlight>
                  <a:srgbClr val="FFFF00"/>
                </a:highlight>
              </a:rPr>
              <a:t>Only use if all entities have the same number of values for the multivalued attribute and no instance ever has more → otherwise would lead to nulls and is not an acceptable solution	</a:t>
            </a:r>
            <a:endParaRPr sz="1600">
              <a:highlight>
                <a:srgbClr val="FFFF00"/>
              </a:highlight>
            </a:endParaRPr>
          </a:p>
          <a:p>
            <a:pPr indent="-342900" lvl="0" marL="914400" rtl="0" algn="l">
              <a:spcBef>
                <a:spcPts val="1600"/>
              </a:spcBef>
              <a:spcAft>
                <a:spcPts val="0"/>
              </a:spcAft>
              <a:buSzPts val="1800"/>
              <a:buAutoNum type="arabicPeriod"/>
            </a:pPr>
            <a:r>
              <a:rPr lang="en-GB"/>
              <a:t>New entity to keep attribute’s components</a:t>
            </a:r>
            <a:endParaRPr/>
          </a:p>
          <a:p>
            <a:pPr indent="0" lvl="0" marL="0" rtl="0" algn="l">
              <a:spcBef>
                <a:spcPts val="1600"/>
              </a:spcBef>
              <a:spcAft>
                <a:spcPts val="0"/>
              </a:spcAft>
              <a:buNone/>
            </a:pPr>
            <a:r>
              <a:rPr lang="en-GB" sz="1600"/>
              <a:t>		</a:t>
            </a:r>
            <a:r>
              <a:rPr lang="en-GB" sz="1600">
                <a:highlight>
                  <a:srgbClr val="00FF00"/>
                </a:highlight>
              </a:rPr>
              <a:t>Preferred solution → flexible &amp; expandable</a:t>
            </a:r>
            <a:endParaRPr sz="1600">
              <a:highlight>
                <a:srgbClr val="00FF00"/>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152400" y="1875350"/>
            <a:ext cx="8839201" cy="3185220"/>
          </a:xfrm>
          <a:prstGeom prst="rect">
            <a:avLst/>
          </a:prstGeom>
          <a:noFill/>
          <a:ln>
            <a:noFill/>
          </a:ln>
        </p:spPr>
      </p:pic>
      <p:sp>
        <p:nvSpPr>
          <p:cNvPr id="149" name="Google Shape;149;p25"/>
          <p:cNvSpPr txBox="1"/>
          <p:nvPr/>
        </p:nvSpPr>
        <p:spPr>
          <a:xfrm>
            <a:off x="1353600" y="1137225"/>
            <a:ext cx="6436800" cy="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highlight>
                  <a:srgbClr val="FFFF00"/>
                </a:highlight>
              </a:rPr>
              <a:t>First Solution:</a:t>
            </a:r>
            <a:r>
              <a:rPr lang="en-GB" sz="1800"/>
              <a:t> Multiple Attributes</a:t>
            </a:r>
            <a:endParaRPr sz="1800"/>
          </a:p>
        </p:txBody>
      </p:sp>
      <p:sp>
        <p:nvSpPr>
          <p:cNvPr id="150" name="Google Shape;150;p2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Multivalued Attributes</a:t>
            </a:r>
            <a:endParaRPr/>
          </a:p>
        </p:txBody>
      </p:sp>
      <p:cxnSp>
        <p:nvCxnSpPr>
          <p:cNvPr id="151" name="Google Shape;151;p25"/>
          <p:cNvCxnSpPr/>
          <p:nvPr/>
        </p:nvCxnSpPr>
        <p:spPr>
          <a:xfrm flipH="1">
            <a:off x="5099900" y="1670900"/>
            <a:ext cx="334200" cy="1322100"/>
          </a:xfrm>
          <a:prstGeom prst="straightConnector1">
            <a:avLst/>
          </a:prstGeom>
          <a:noFill/>
          <a:ln cap="flat" cmpd="sng" w="38100">
            <a:solidFill>
              <a:srgbClr val="FF00FF"/>
            </a:solidFill>
            <a:prstDash val="solid"/>
            <a:round/>
            <a:headEnd len="med" w="med" type="none"/>
            <a:tailEnd len="med" w="med" type="triangle"/>
          </a:ln>
        </p:spPr>
      </p:cxnSp>
      <p:cxnSp>
        <p:nvCxnSpPr>
          <p:cNvPr id="152" name="Google Shape;152;p25"/>
          <p:cNvCxnSpPr/>
          <p:nvPr/>
        </p:nvCxnSpPr>
        <p:spPr>
          <a:xfrm>
            <a:off x="5463150" y="1685450"/>
            <a:ext cx="958800" cy="23682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3">
            <a:alphaModFix/>
          </a:blip>
          <a:stretch>
            <a:fillRect/>
          </a:stretch>
        </p:blipFill>
        <p:spPr>
          <a:xfrm>
            <a:off x="108700" y="2255866"/>
            <a:ext cx="8926600" cy="2763412"/>
          </a:xfrm>
          <a:prstGeom prst="rect">
            <a:avLst/>
          </a:prstGeom>
          <a:noFill/>
          <a:ln>
            <a:noFill/>
          </a:ln>
        </p:spPr>
      </p:pic>
      <p:sp>
        <p:nvSpPr>
          <p:cNvPr id="158" name="Google Shape;158;p26"/>
          <p:cNvSpPr txBox="1"/>
          <p:nvPr/>
        </p:nvSpPr>
        <p:spPr>
          <a:xfrm>
            <a:off x="988950" y="1423900"/>
            <a:ext cx="7166100" cy="7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highlight>
                  <a:srgbClr val="FFFF00"/>
                </a:highlight>
              </a:rPr>
              <a:t>Second Solution:</a:t>
            </a:r>
            <a:r>
              <a:rPr lang="en-GB" sz="1800"/>
              <a:t> New Entity in 1:M relationship </a:t>
            </a:r>
            <a:endParaRPr sz="1800"/>
          </a:p>
        </p:txBody>
      </p:sp>
      <p:sp>
        <p:nvSpPr>
          <p:cNvPr id="159" name="Google Shape;159;p2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Multivalued Attributes</a:t>
            </a:r>
            <a:endParaRPr/>
          </a:p>
        </p:txBody>
      </p:sp>
      <p:cxnSp>
        <p:nvCxnSpPr>
          <p:cNvPr id="160" name="Google Shape;160;p26"/>
          <p:cNvCxnSpPr>
            <a:stCxn id="158" idx="2"/>
          </p:cNvCxnSpPr>
          <p:nvPr/>
        </p:nvCxnSpPr>
        <p:spPr>
          <a:xfrm>
            <a:off x="4572000" y="2127700"/>
            <a:ext cx="1646700" cy="10980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2" type="body"/>
          </p:nvPr>
        </p:nvSpPr>
        <p:spPr>
          <a:xfrm>
            <a:off x="4832400" y="738450"/>
            <a:ext cx="3999900" cy="1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Business rules </a:t>
            </a:r>
            <a:r>
              <a:rPr b="1" lang="en-GB" sz="1800">
                <a:highlight>
                  <a:srgbClr val="00FFFF"/>
                </a:highlight>
              </a:rPr>
              <a:t>establish entities and the relationships</a:t>
            </a:r>
            <a:r>
              <a:rPr lang="en-GB" sz="1800"/>
              <a:t> between them.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166" name="Google Shape;166;p27"/>
          <p:cNvSpPr/>
          <p:nvPr/>
        </p:nvSpPr>
        <p:spPr>
          <a:xfrm>
            <a:off x="1437324" y="738450"/>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Business Rules</a:t>
            </a:r>
            <a:endParaRPr b="1" sz="1800"/>
          </a:p>
        </p:txBody>
      </p:sp>
      <p:sp>
        <p:nvSpPr>
          <p:cNvPr id="167" name="Google Shape;167;p27"/>
          <p:cNvSpPr/>
          <p:nvPr/>
        </p:nvSpPr>
        <p:spPr>
          <a:xfrm>
            <a:off x="1437324" y="2155938"/>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ERD</a:t>
            </a:r>
            <a:endParaRPr b="1" sz="1800"/>
          </a:p>
        </p:txBody>
      </p:sp>
      <p:sp>
        <p:nvSpPr>
          <p:cNvPr id="168" name="Google Shape;168;p27"/>
          <p:cNvSpPr/>
          <p:nvPr/>
        </p:nvSpPr>
        <p:spPr>
          <a:xfrm>
            <a:off x="1439321" y="3573450"/>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Database Blueprint</a:t>
            </a:r>
            <a:endParaRPr b="1" sz="1800"/>
          </a:p>
        </p:txBody>
      </p:sp>
      <p:cxnSp>
        <p:nvCxnSpPr>
          <p:cNvPr id="169" name="Google Shape;169;p27"/>
          <p:cNvCxnSpPr>
            <a:stCxn id="166" idx="4"/>
            <a:endCxn id="167" idx="0"/>
          </p:cNvCxnSpPr>
          <p:nvPr/>
        </p:nvCxnSpPr>
        <p:spPr>
          <a:xfrm>
            <a:off x="2530524" y="1570050"/>
            <a:ext cx="0" cy="585900"/>
          </a:xfrm>
          <a:prstGeom prst="straightConnector1">
            <a:avLst/>
          </a:prstGeom>
          <a:noFill/>
          <a:ln cap="flat" cmpd="sng" w="28575">
            <a:solidFill>
              <a:schemeClr val="dk2"/>
            </a:solidFill>
            <a:prstDash val="solid"/>
            <a:round/>
            <a:headEnd len="med" w="med" type="triangle"/>
            <a:tailEnd len="med" w="med" type="triangle"/>
          </a:ln>
        </p:spPr>
      </p:cxnSp>
      <p:cxnSp>
        <p:nvCxnSpPr>
          <p:cNvPr id="170" name="Google Shape;170;p27"/>
          <p:cNvCxnSpPr>
            <a:stCxn id="168" idx="0"/>
            <a:endCxn id="167" idx="4"/>
          </p:cNvCxnSpPr>
          <p:nvPr/>
        </p:nvCxnSpPr>
        <p:spPr>
          <a:xfrm rot="10800000">
            <a:off x="2530421" y="2987550"/>
            <a:ext cx="2100" cy="585900"/>
          </a:xfrm>
          <a:prstGeom prst="straightConnector1">
            <a:avLst/>
          </a:prstGeom>
          <a:noFill/>
          <a:ln cap="flat" cmpd="sng" w="28575">
            <a:solidFill>
              <a:schemeClr val="dk2"/>
            </a:solidFill>
            <a:prstDash val="solid"/>
            <a:round/>
            <a:headEnd len="med" w="med" type="triangle"/>
            <a:tailEnd len="med" w="med" type="triangle"/>
          </a:ln>
        </p:spPr>
      </p:cxnSp>
      <p:cxnSp>
        <p:nvCxnSpPr>
          <p:cNvPr id="171" name="Google Shape;171;p27"/>
          <p:cNvCxnSpPr/>
          <p:nvPr/>
        </p:nvCxnSpPr>
        <p:spPr>
          <a:xfrm flipH="1">
            <a:off x="3682433" y="1330323"/>
            <a:ext cx="1045200" cy="772200"/>
          </a:xfrm>
          <a:prstGeom prst="straightConnector1">
            <a:avLst/>
          </a:prstGeom>
          <a:noFill/>
          <a:ln cap="flat" cmpd="sng" w="38100">
            <a:solidFill>
              <a:srgbClr val="00FFFF"/>
            </a:solidFill>
            <a:prstDash val="solid"/>
            <a:round/>
            <a:headEnd len="med" w="med" type="none"/>
            <a:tailEnd len="med" w="med" type="triangle"/>
          </a:ln>
        </p:spPr>
      </p:cxnSp>
      <p:pic>
        <p:nvPicPr>
          <p:cNvPr id="172" name="Google Shape;172;p27"/>
          <p:cNvPicPr preferRelativeResize="0"/>
          <p:nvPr/>
        </p:nvPicPr>
        <p:blipFill>
          <a:blip r:embed="rId3">
            <a:alphaModFix/>
          </a:blip>
          <a:stretch>
            <a:fillRect/>
          </a:stretch>
        </p:blipFill>
        <p:spPr>
          <a:xfrm>
            <a:off x="5366701" y="1946649"/>
            <a:ext cx="2016049" cy="1250201"/>
          </a:xfrm>
          <a:prstGeom prst="rect">
            <a:avLst/>
          </a:prstGeom>
          <a:noFill/>
          <a:ln>
            <a:noFill/>
          </a:ln>
        </p:spPr>
      </p:pic>
      <p:cxnSp>
        <p:nvCxnSpPr>
          <p:cNvPr id="173" name="Google Shape;173;p27"/>
          <p:cNvCxnSpPr/>
          <p:nvPr/>
        </p:nvCxnSpPr>
        <p:spPr>
          <a:xfrm flipH="1" rot="10800000">
            <a:off x="3799499" y="2562888"/>
            <a:ext cx="1032900" cy="17700"/>
          </a:xfrm>
          <a:prstGeom prst="straightConnector1">
            <a:avLst/>
          </a:prstGeom>
          <a:noFill/>
          <a:ln cap="flat" cmpd="sng" w="38100">
            <a:solidFill>
              <a:srgbClr val="00FF00"/>
            </a:solidFill>
            <a:prstDash val="solid"/>
            <a:round/>
            <a:headEnd len="med" w="med" type="none"/>
            <a:tailEnd len="med" w="med" type="triangle"/>
          </a:ln>
        </p:spPr>
      </p:cxnSp>
      <p:cxnSp>
        <p:nvCxnSpPr>
          <p:cNvPr id="174" name="Google Shape;174;p27"/>
          <p:cNvCxnSpPr/>
          <p:nvPr/>
        </p:nvCxnSpPr>
        <p:spPr>
          <a:xfrm flipH="1" rot="10800000">
            <a:off x="3880624" y="3980388"/>
            <a:ext cx="1032900" cy="17700"/>
          </a:xfrm>
          <a:prstGeom prst="straightConnector1">
            <a:avLst/>
          </a:prstGeom>
          <a:noFill/>
          <a:ln cap="flat" cmpd="sng" w="38100">
            <a:solidFill>
              <a:srgbClr val="000000"/>
            </a:solidFill>
            <a:prstDash val="solid"/>
            <a:round/>
            <a:headEnd len="med" w="med" type="none"/>
            <a:tailEnd len="med" w="med" type="triangle"/>
          </a:ln>
        </p:spPr>
      </p:cxnSp>
      <p:sp>
        <p:nvSpPr>
          <p:cNvPr id="175" name="Google Shape;175;p27"/>
          <p:cNvSpPr/>
          <p:nvPr/>
        </p:nvSpPr>
        <p:spPr>
          <a:xfrm>
            <a:off x="5015925" y="3456725"/>
            <a:ext cx="317625" cy="1354175"/>
          </a:xfrm>
          <a:custGeom>
            <a:rect b="b" l="l" r="r" t="t"/>
            <a:pathLst>
              <a:path extrusionOk="0" h="54167" w="12705">
                <a:moveTo>
                  <a:pt x="9855" y="0"/>
                </a:moveTo>
                <a:cubicBezTo>
                  <a:pt x="5988" y="0"/>
                  <a:pt x="1290" y="2901"/>
                  <a:pt x="351" y="6652"/>
                </a:cubicBezTo>
                <a:cubicBezTo>
                  <a:pt x="-1053" y="12259"/>
                  <a:pt x="3202" y="17977"/>
                  <a:pt x="3202" y="23757"/>
                </a:cubicBezTo>
                <a:cubicBezTo>
                  <a:pt x="3202" y="25101"/>
                  <a:pt x="351" y="25264"/>
                  <a:pt x="351" y="26608"/>
                </a:cubicBezTo>
                <a:cubicBezTo>
                  <a:pt x="351" y="27532"/>
                  <a:pt x="2503" y="27138"/>
                  <a:pt x="2727" y="28034"/>
                </a:cubicBezTo>
                <a:cubicBezTo>
                  <a:pt x="4378" y="34641"/>
                  <a:pt x="1075" y="41858"/>
                  <a:pt x="2727" y="48465"/>
                </a:cubicBezTo>
                <a:cubicBezTo>
                  <a:pt x="3656" y="52181"/>
                  <a:pt x="8874" y="54167"/>
                  <a:pt x="12705" y="54167"/>
                </a:cubicBezTo>
              </a:path>
            </a:pathLst>
          </a:custGeom>
          <a:noFill/>
          <a:ln cap="flat" cmpd="sng" w="9525">
            <a:solidFill>
              <a:schemeClr val="dk2"/>
            </a:solidFill>
            <a:prstDash val="solid"/>
            <a:round/>
            <a:headEnd len="med" w="med" type="none"/>
            <a:tailEnd len="med" w="med" type="none"/>
          </a:ln>
        </p:spPr>
      </p:sp>
      <p:sp>
        <p:nvSpPr>
          <p:cNvPr id="176" name="Google Shape;176;p27"/>
          <p:cNvSpPr txBox="1"/>
          <p:nvPr/>
        </p:nvSpPr>
        <p:spPr>
          <a:xfrm>
            <a:off x="5168425" y="3658600"/>
            <a:ext cx="3999900" cy="11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t>Entities &amp; Attributes</a:t>
            </a:r>
            <a:r>
              <a:rPr lang="en-GB" sz="1600"/>
              <a:t> → Tables </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lang="en-GB" sz="1600"/>
              <a:t>How do we implement the </a:t>
            </a:r>
            <a:r>
              <a:rPr b="1" lang="en-GB" sz="1600"/>
              <a:t>relationships? </a:t>
            </a:r>
            <a:endParaRPr b="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Mapping Relationships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Relationships</a:t>
            </a:r>
            <a:endParaRPr/>
          </a:p>
        </p:txBody>
      </p:sp>
      <p:sp>
        <p:nvSpPr>
          <p:cNvPr id="187" name="Google Shape;187;p29"/>
          <p:cNvSpPr txBox="1"/>
          <p:nvPr>
            <p:ph idx="1" type="body"/>
          </p:nvPr>
        </p:nvSpPr>
        <p:spPr>
          <a:xfrm>
            <a:off x="716250" y="1246750"/>
            <a:ext cx="5370900" cy="339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a:t>One to Many </a:t>
            </a:r>
            <a:endParaRPr b="1">
              <a:highlight>
                <a:srgbClr val="FFFF00"/>
              </a:highlight>
            </a:endParaRPr>
          </a:p>
          <a:p>
            <a:pPr indent="-317500" lvl="0" marL="457200" rtl="0" algn="l">
              <a:lnSpc>
                <a:spcPct val="100000"/>
              </a:lnSpc>
              <a:spcBef>
                <a:spcPts val="1600"/>
              </a:spcBef>
              <a:spcAft>
                <a:spcPts val="0"/>
              </a:spcAft>
              <a:buSzPts val="1400"/>
              <a:buChar char="-"/>
            </a:pPr>
            <a:r>
              <a:rPr lang="en-GB" sz="1400"/>
              <a:t>ideal</a:t>
            </a:r>
            <a:endParaRPr sz="1400"/>
          </a:p>
          <a:p>
            <a:pPr indent="-317500" lvl="0" marL="457200" rtl="0" algn="l">
              <a:lnSpc>
                <a:spcPct val="100000"/>
              </a:lnSpc>
              <a:spcBef>
                <a:spcPts val="0"/>
              </a:spcBef>
              <a:spcAft>
                <a:spcPts val="0"/>
              </a:spcAft>
              <a:buSzPts val="1400"/>
              <a:buChar char="-"/>
            </a:pPr>
            <a:r>
              <a:rPr lang="en-GB" sz="1400"/>
              <a:t>should be the norm in an relational database design</a:t>
            </a:r>
            <a:endParaRPr sz="1400"/>
          </a:p>
          <a:p>
            <a:pPr indent="0" lvl="0" marL="0" rtl="0" algn="l">
              <a:lnSpc>
                <a:spcPct val="100000"/>
              </a:lnSpc>
              <a:spcBef>
                <a:spcPts val="1600"/>
              </a:spcBef>
              <a:spcAft>
                <a:spcPts val="0"/>
              </a:spcAft>
              <a:buNone/>
            </a:pPr>
            <a:r>
              <a:rPr b="1" lang="en-GB"/>
              <a:t>One to One</a:t>
            </a:r>
            <a:endParaRPr b="1">
              <a:highlight>
                <a:srgbClr val="FFFF00"/>
              </a:highlight>
            </a:endParaRPr>
          </a:p>
          <a:p>
            <a:pPr indent="-317500" lvl="0" marL="457200" rtl="0" algn="l">
              <a:lnSpc>
                <a:spcPct val="100000"/>
              </a:lnSpc>
              <a:spcBef>
                <a:spcPts val="1600"/>
              </a:spcBef>
              <a:spcAft>
                <a:spcPts val="0"/>
              </a:spcAft>
              <a:buSzPts val="1400"/>
              <a:buChar char="-"/>
            </a:pPr>
            <a:r>
              <a:rPr lang="en-GB" sz="1400"/>
              <a:t>should be rare</a:t>
            </a:r>
            <a:endParaRPr sz="1400"/>
          </a:p>
          <a:p>
            <a:pPr indent="0" lvl="0" marL="0" rtl="0" algn="l">
              <a:lnSpc>
                <a:spcPct val="100000"/>
              </a:lnSpc>
              <a:spcBef>
                <a:spcPts val="1600"/>
              </a:spcBef>
              <a:spcAft>
                <a:spcPts val="0"/>
              </a:spcAft>
              <a:buNone/>
            </a:pPr>
            <a:r>
              <a:rPr b="1" lang="en-GB"/>
              <a:t>Many to Many</a:t>
            </a:r>
            <a:endParaRPr b="1"/>
          </a:p>
          <a:p>
            <a:pPr indent="-317500" lvl="0" marL="457200" rtl="0" algn="l">
              <a:lnSpc>
                <a:spcPct val="100000"/>
              </a:lnSpc>
              <a:spcBef>
                <a:spcPts val="1600"/>
              </a:spcBef>
              <a:spcAft>
                <a:spcPts val="0"/>
              </a:spcAft>
              <a:buSzPts val="1400"/>
              <a:buChar char="-"/>
            </a:pPr>
            <a:r>
              <a:rPr lang="en-GB" sz="1400"/>
              <a:t>cannot be implemented —&gt; should be broken down into two 1:M relationships</a:t>
            </a:r>
            <a:endParaRPr sz="1400"/>
          </a:p>
          <a:p>
            <a:pPr indent="0" lvl="0" marL="0" rtl="0" algn="l">
              <a:lnSpc>
                <a:spcPct val="100000"/>
              </a:lnSpc>
              <a:spcBef>
                <a:spcPts val="1600"/>
              </a:spcBef>
              <a:spcAft>
                <a:spcPts val="1600"/>
              </a:spcAft>
              <a:buNone/>
            </a:pPr>
            <a:r>
              <a:t/>
            </a:r>
            <a:endParaRPr/>
          </a:p>
        </p:txBody>
      </p:sp>
      <p:sp>
        <p:nvSpPr>
          <p:cNvPr id="188" name="Google Shape;188;p29"/>
          <p:cNvSpPr/>
          <p:nvPr/>
        </p:nvSpPr>
        <p:spPr>
          <a:xfrm>
            <a:off x="6140138" y="2305538"/>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6140138" y="2956888"/>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7052788" y="2305538"/>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7052788" y="2956888"/>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7919988" y="2286425"/>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7919988" y="2956875"/>
            <a:ext cx="486900" cy="26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nvSpPr>
        <p:spPr>
          <a:xfrm>
            <a:off x="6127000" y="1925363"/>
            <a:ext cx="5820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1:M</a:t>
            </a:r>
            <a:endParaRPr b="1"/>
          </a:p>
        </p:txBody>
      </p:sp>
      <p:sp>
        <p:nvSpPr>
          <p:cNvPr id="195" name="Google Shape;195;p29"/>
          <p:cNvSpPr txBox="1"/>
          <p:nvPr/>
        </p:nvSpPr>
        <p:spPr>
          <a:xfrm>
            <a:off x="7089200" y="1925313"/>
            <a:ext cx="4506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1:1</a:t>
            </a:r>
            <a:endParaRPr b="1"/>
          </a:p>
        </p:txBody>
      </p:sp>
      <p:sp>
        <p:nvSpPr>
          <p:cNvPr id="196" name="Google Shape;196;p29"/>
          <p:cNvSpPr txBox="1"/>
          <p:nvPr/>
        </p:nvSpPr>
        <p:spPr>
          <a:xfrm>
            <a:off x="7920000" y="1925300"/>
            <a:ext cx="5820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M:N</a:t>
            </a:r>
            <a:endParaRPr b="1"/>
          </a:p>
        </p:txBody>
      </p:sp>
      <p:cxnSp>
        <p:nvCxnSpPr>
          <p:cNvPr id="197" name="Google Shape;197;p29"/>
          <p:cNvCxnSpPr>
            <a:stCxn id="188" idx="2"/>
            <a:endCxn id="189" idx="0"/>
          </p:cNvCxnSpPr>
          <p:nvPr/>
        </p:nvCxnSpPr>
        <p:spPr>
          <a:xfrm>
            <a:off x="6383588" y="2566838"/>
            <a:ext cx="0" cy="390000"/>
          </a:xfrm>
          <a:prstGeom prst="straightConnector1">
            <a:avLst/>
          </a:prstGeom>
          <a:noFill/>
          <a:ln cap="flat" cmpd="sng" w="19050">
            <a:solidFill>
              <a:srgbClr val="FF0000"/>
            </a:solidFill>
            <a:prstDash val="solid"/>
            <a:round/>
            <a:headEnd len="med" w="med" type="none"/>
            <a:tailEnd len="med" w="med" type="none"/>
          </a:ln>
        </p:spPr>
      </p:cxnSp>
      <p:cxnSp>
        <p:nvCxnSpPr>
          <p:cNvPr id="198" name="Google Shape;198;p29"/>
          <p:cNvCxnSpPr>
            <a:stCxn id="189" idx="0"/>
          </p:cNvCxnSpPr>
          <p:nvPr/>
        </p:nvCxnSpPr>
        <p:spPr>
          <a:xfrm>
            <a:off x="6383588" y="2956888"/>
            <a:ext cx="0" cy="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p:nvPr/>
        </p:nvSpPr>
        <p:spPr>
          <a:xfrm>
            <a:off x="6282625" y="2809425"/>
            <a:ext cx="201925" cy="142525"/>
          </a:xfrm>
          <a:custGeom>
            <a:rect b="b" l="l" r="r" t="t"/>
            <a:pathLst>
              <a:path extrusionOk="0" h="5701" w="8077">
                <a:moveTo>
                  <a:pt x="0" y="4751"/>
                </a:moveTo>
                <a:lnTo>
                  <a:pt x="3801" y="0"/>
                </a:lnTo>
                <a:lnTo>
                  <a:pt x="8077" y="5701"/>
                </a:lnTo>
              </a:path>
            </a:pathLst>
          </a:custGeom>
          <a:noFill/>
          <a:ln cap="flat" cmpd="sng" w="19050">
            <a:solidFill>
              <a:srgbClr val="FF0000"/>
            </a:solidFill>
            <a:prstDash val="solid"/>
            <a:round/>
            <a:headEnd len="med" w="med" type="none"/>
            <a:tailEnd len="med" w="med" type="none"/>
          </a:ln>
        </p:spPr>
      </p:sp>
      <p:cxnSp>
        <p:nvCxnSpPr>
          <p:cNvPr id="200" name="Google Shape;200;p29"/>
          <p:cNvCxnSpPr/>
          <p:nvPr/>
        </p:nvCxnSpPr>
        <p:spPr>
          <a:xfrm>
            <a:off x="6312338" y="2631138"/>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1" name="Google Shape;201;p29"/>
          <p:cNvCxnSpPr/>
          <p:nvPr/>
        </p:nvCxnSpPr>
        <p:spPr>
          <a:xfrm>
            <a:off x="6312350" y="2659838"/>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2" name="Google Shape;202;p29"/>
          <p:cNvCxnSpPr/>
          <p:nvPr/>
        </p:nvCxnSpPr>
        <p:spPr>
          <a:xfrm>
            <a:off x="6312338" y="2800338"/>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3" name="Google Shape;203;p29"/>
          <p:cNvCxnSpPr/>
          <p:nvPr/>
        </p:nvCxnSpPr>
        <p:spPr>
          <a:xfrm>
            <a:off x="7314500" y="2566813"/>
            <a:ext cx="0" cy="390000"/>
          </a:xfrm>
          <a:prstGeom prst="straightConnector1">
            <a:avLst/>
          </a:prstGeom>
          <a:noFill/>
          <a:ln cap="flat" cmpd="sng" w="19050">
            <a:solidFill>
              <a:srgbClr val="FF0000"/>
            </a:solidFill>
            <a:prstDash val="solid"/>
            <a:round/>
            <a:headEnd len="med" w="med" type="none"/>
            <a:tailEnd len="med" w="med" type="none"/>
          </a:ln>
        </p:spPr>
      </p:cxnSp>
      <p:cxnSp>
        <p:nvCxnSpPr>
          <p:cNvPr id="204" name="Google Shape;204;p29"/>
          <p:cNvCxnSpPr/>
          <p:nvPr/>
        </p:nvCxnSpPr>
        <p:spPr>
          <a:xfrm>
            <a:off x="7314500" y="2956863"/>
            <a:ext cx="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9"/>
          <p:cNvCxnSpPr/>
          <p:nvPr/>
        </p:nvCxnSpPr>
        <p:spPr>
          <a:xfrm>
            <a:off x="7243250" y="2631113"/>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6" name="Google Shape;206;p29"/>
          <p:cNvCxnSpPr/>
          <p:nvPr/>
        </p:nvCxnSpPr>
        <p:spPr>
          <a:xfrm>
            <a:off x="7243263" y="2659813"/>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7" name="Google Shape;207;p29"/>
          <p:cNvCxnSpPr/>
          <p:nvPr/>
        </p:nvCxnSpPr>
        <p:spPr>
          <a:xfrm>
            <a:off x="7243250" y="2859713"/>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8" name="Google Shape;208;p29"/>
          <p:cNvCxnSpPr/>
          <p:nvPr/>
        </p:nvCxnSpPr>
        <p:spPr>
          <a:xfrm>
            <a:off x="7243263" y="2888413"/>
            <a:ext cx="142500" cy="0"/>
          </a:xfrm>
          <a:prstGeom prst="straightConnector1">
            <a:avLst/>
          </a:prstGeom>
          <a:noFill/>
          <a:ln cap="flat" cmpd="sng" w="19050">
            <a:solidFill>
              <a:srgbClr val="FF0000"/>
            </a:solidFill>
            <a:prstDash val="solid"/>
            <a:round/>
            <a:headEnd len="med" w="med" type="none"/>
            <a:tailEnd len="med" w="med" type="none"/>
          </a:ln>
        </p:spPr>
      </p:cxnSp>
      <p:cxnSp>
        <p:nvCxnSpPr>
          <p:cNvPr id="209" name="Google Shape;209;p29"/>
          <p:cNvCxnSpPr/>
          <p:nvPr/>
        </p:nvCxnSpPr>
        <p:spPr>
          <a:xfrm>
            <a:off x="8148850" y="2578638"/>
            <a:ext cx="0" cy="390000"/>
          </a:xfrm>
          <a:prstGeom prst="straightConnector1">
            <a:avLst/>
          </a:prstGeom>
          <a:noFill/>
          <a:ln cap="flat" cmpd="sng" w="19050">
            <a:solidFill>
              <a:srgbClr val="FF0000"/>
            </a:solidFill>
            <a:prstDash val="solid"/>
            <a:round/>
            <a:headEnd len="med" w="med" type="none"/>
            <a:tailEnd len="med" w="med" type="none"/>
          </a:ln>
        </p:spPr>
      </p:cxnSp>
      <p:cxnSp>
        <p:nvCxnSpPr>
          <p:cNvPr id="210" name="Google Shape;210;p29"/>
          <p:cNvCxnSpPr/>
          <p:nvPr/>
        </p:nvCxnSpPr>
        <p:spPr>
          <a:xfrm>
            <a:off x="8148850" y="2968688"/>
            <a:ext cx="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29"/>
          <p:cNvSpPr/>
          <p:nvPr/>
        </p:nvSpPr>
        <p:spPr>
          <a:xfrm>
            <a:off x="8047888" y="2821225"/>
            <a:ext cx="201925" cy="142525"/>
          </a:xfrm>
          <a:custGeom>
            <a:rect b="b" l="l" r="r" t="t"/>
            <a:pathLst>
              <a:path extrusionOk="0" h="5701" w="8077">
                <a:moveTo>
                  <a:pt x="0" y="4751"/>
                </a:moveTo>
                <a:lnTo>
                  <a:pt x="3801" y="0"/>
                </a:lnTo>
                <a:lnTo>
                  <a:pt x="8077" y="5701"/>
                </a:lnTo>
              </a:path>
            </a:pathLst>
          </a:custGeom>
          <a:noFill/>
          <a:ln cap="flat" cmpd="sng" w="19050">
            <a:solidFill>
              <a:srgbClr val="FF0000"/>
            </a:solidFill>
            <a:prstDash val="solid"/>
            <a:round/>
            <a:headEnd len="med" w="med" type="none"/>
            <a:tailEnd len="med" w="med" type="none"/>
          </a:ln>
        </p:spPr>
      </p:sp>
      <p:cxnSp>
        <p:nvCxnSpPr>
          <p:cNvPr id="212" name="Google Shape;212;p29"/>
          <p:cNvCxnSpPr/>
          <p:nvPr/>
        </p:nvCxnSpPr>
        <p:spPr>
          <a:xfrm>
            <a:off x="8077600" y="2812138"/>
            <a:ext cx="142500" cy="0"/>
          </a:xfrm>
          <a:prstGeom prst="straightConnector1">
            <a:avLst/>
          </a:prstGeom>
          <a:noFill/>
          <a:ln cap="flat" cmpd="sng" w="19050">
            <a:solidFill>
              <a:srgbClr val="FF0000"/>
            </a:solidFill>
            <a:prstDash val="solid"/>
            <a:round/>
            <a:headEnd len="med" w="med" type="none"/>
            <a:tailEnd len="med" w="med" type="none"/>
          </a:ln>
        </p:spPr>
      </p:cxnSp>
      <p:sp>
        <p:nvSpPr>
          <p:cNvPr id="213" name="Google Shape;213;p29"/>
          <p:cNvSpPr/>
          <p:nvPr/>
        </p:nvSpPr>
        <p:spPr>
          <a:xfrm rot="10800000">
            <a:off x="8026920" y="2554916"/>
            <a:ext cx="249478" cy="95021"/>
          </a:xfrm>
          <a:custGeom>
            <a:rect b="b" l="l" r="r" t="t"/>
            <a:pathLst>
              <a:path extrusionOk="0" h="5701" w="8077">
                <a:moveTo>
                  <a:pt x="0" y="4751"/>
                </a:moveTo>
                <a:lnTo>
                  <a:pt x="3801" y="0"/>
                </a:lnTo>
                <a:lnTo>
                  <a:pt x="8077" y="5701"/>
                </a:lnTo>
              </a:path>
            </a:pathLst>
          </a:custGeom>
          <a:noFill/>
          <a:ln cap="flat" cmpd="sng" w="19050">
            <a:solidFill>
              <a:srgbClr val="FF0000"/>
            </a:solidFill>
            <a:prstDash val="solid"/>
            <a:round/>
            <a:headEnd len="med" w="med" type="none"/>
            <a:tailEnd len="med" w="med" type="none"/>
          </a:ln>
        </p:spPr>
      </p:sp>
      <p:cxnSp>
        <p:nvCxnSpPr>
          <p:cNvPr id="214" name="Google Shape;214;p29"/>
          <p:cNvCxnSpPr/>
          <p:nvPr/>
        </p:nvCxnSpPr>
        <p:spPr>
          <a:xfrm rot="10800000">
            <a:off x="8077600" y="2659400"/>
            <a:ext cx="1425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1:M Relationship</a:t>
            </a:r>
            <a:endParaRPr/>
          </a:p>
        </p:txBody>
      </p:sp>
      <p:sp>
        <p:nvSpPr>
          <p:cNvPr id="220" name="Google Shape;220;p30"/>
          <p:cNvSpPr txBox="1"/>
          <p:nvPr>
            <p:ph idx="1" type="body"/>
          </p:nvPr>
        </p:nvSpPr>
        <p:spPr>
          <a:xfrm>
            <a:off x="650850" y="1435600"/>
            <a:ext cx="7842300" cy="301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implemented by putting the PK of the “1” side in the table of the “Many” side as a </a:t>
            </a:r>
            <a:r>
              <a:rPr b="1" lang="en-GB">
                <a:highlight>
                  <a:srgbClr val="FFFF00"/>
                </a:highlight>
              </a:rPr>
              <a:t>foreign key</a:t>
            </a:r>
            <a:endParaRPr b="1">
              <a:highlight>
                <a:srgbClr val="FFFF00"/>
              </a:highlight>
            </a:endParaRPr>
          </a:p>
          <a:p>
            <a:pPr indent="0" lvl="0" marL="457200" rtl="0" algn="l">
              <a:spcBef>
                <a:spcPts val="1600"/>
              </a:spcBef>
              <a:spcAft>
                <a:spcPts val="0"/>
              </a:spcAft>
              <a:buNone/>
            </a:pPr>
            <a:r>
              <a:t/>
            </a:r>
            <a:endParaRPr b="1">
              <a:highlight>
                <a:srgbClr val="FFFF00"/>
              </a:highlight>
            </a:endParaRPr>
          </a:p>
          <a:p>
            <a:pPr indent="-342900" lvl="0" marL="457200" rtl="0" algn="l">
              <a:spcBef>
                <a:spcPts val="1600"/>
              </a:spcBef>
              <a:spcAft>
                <a:spcPts val="0"/>
              </a:spcAft>
              <a:buSzPts val="1800"/>
              <a:buChar char="●"/>
            </a:pPr>
            <a:r>
              <a:rPr b="1" lang="en-GB">
                <a:highlight>
                  <a:srgbClr val="FFFF00"/>
                </a:highlight>
              </a:rPr>
              <a:t>foreign key:</a:t>
            </a:r>
            <a:r>
              <a:rPr b="1" lang="en-GB"/>
              <a:t> </a:t>
            </a:r>
            <a:r>
              <a:rPr lang="en-GB"/>
              <a:t>the primary key of one table placed in another table to create a common attribute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Referential Integrity</a:t>
            </a:r>
            <a:endParaRPr/>
          </a:p>
        </p:txBody>
      </p:sp>
      <p:sp>
        <p:nvSpPr>
          <p:cNvPr id="226" name="Google Shape;22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GB"/>
              <a:t>every </a:t>
            </a:r>
            <a:r>
              <a:rPr b="1" lang="en-GB">
                <a:highlight>
                  <a:srgbClr val="FFFF00"/>
                </a:highlight>
              </a:rPr>
              <a:t>reference to an entity instance by another entity instance</a:t>
            </a:r>
            <a:r>
              <a:rPr lang="en-GB"/>
              <a:t> is valid.</a:t>
            </a:r>
            <a:endParaRPr/>
          </a:p>
          <a:p>
            <a:pPr indent="-342900" lvl="0" marL="457200" rtl="0" algn="l">
              <a:spcBef>
                <a:spcPts val="0"/>
              </a:spcBef>
              <a:spcAft>
                <a:spcPts val="0"/>
              </a:spcAft>
              <a:buSzPts val="1800"/>
              <a:buChar char="●"/>
            </a:pPr>
            <a:r>
              <a:rPr lang="en-GB"/>
              <a:t>in other words, making sure that </a:t>
            </a:r>
            <a:r>
              <a:rPr lang="en-GB">
                <a:highlight>
                  <a:srgbClr val="00FF00"/>
                </a:highlight>
              </a:rPr>
              <a:t>what we are linking to</a:t>
            </a:r>
            <a:r>
              <a:rPr lang="en-GB"/>
              <a:t> </a:t>
            </a:r>
            <a:r>
              <a:rPr b="1" lang="en-GB">
                <a:highlight>
                  <a:srgbClr val="00FF00"/>
                </a:highlight>
              </a:rPr>
              <a:t>actually exists</a:t>
            </a:r>
            <a:r>
              <a:rPr lang="en-GB"/>
              <a:t>. </a:t>
            </a:r>
            <a:endParaRPr/>
          </a:p>
          <a:p>
            <a:pPr indent="-342900" lvl="0" marL="457200" rtl="0" algn="l">
              <a:spcBef>
                <a:spcPts val="0"/>
              </a:spcBef>
              <a:spcAft>
                <a:spcPts val="0"/>
              </a:spcAft>
              <a:buSzPts val="1800"/>
              <a:buChar char="●"/>
            </a:pPr>
            <a:r>
              <a:rPr lang="en-GB"/>
              <a:t>the FK should be </a:t>
            </a:r>
            <a:r>
              <a:rPr b="1" lang="en-GB">
                <a:highlight>
                  <a:srgbClr val="00FFFF"/>
                </a:highlight>
              </a:rPr>
              <a:t>either null or a valid value </a:t>
            </a:r>
            <a:endParaRPr b="1">
              <a:highlight>
                <a:srgbClr val="00FFFF"/>
              </a:highlight>
            </a:endParaRPr>
          </a:p>
          <a:p>
            <a:pPr indent="0" lvl="0" marL="0" rtl="0" algn="l">
              <a:spcBef>
                <a:spcPts val="12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a:blip r:embed="rId3">
            <a:alphaModFix/>
          </a:blip>
          <a:stretch>
            <a:fillRect/>
          </a:stretch>
        </p:blipFill>
        <p:spPr>
          <a:xfrm>
            <a:off x="152400" y="122325"/>
            <a:ext cx="5618601" cy="1415625"/>
          </a:xfrm>
          <a:prstGeom prst="rect">
            <a:avLst/>
          </a:prstGeom>
          <a:noFill/>
          <a:ln>
            <a:noFill/>
          </a:ln>
        </p:spPr>
      </p:pic>
      <p:pic>
        <p:nvPicPr>
          <p:cNvPr id="232" name="Google Shape;232;p32"/>
          <p:cNvPicPr preferRelativeResize="0"/>
          <p:nvPr/>
        </p:nvPicPr>
        <p:blipFill>
          <a:blip r:embed="rId4">
            <a:alphaModFix/>
          </a:blip>
          <a:stretch>
            <a:fillRect/>
          </a:stretch>
        </p:blipFill>
        <p:spPr>
          <a:xfrm>
            <a:off x="152400" y="1605575"/>
            <a:ext cx="8024950" cy="3385525"/>
          </a:xfrm>
          <a:prstGeom prst="rect">
            <a:avLst/>
          </a:prstGeom>
          <a:noFill/>
          <a:ln>
            <a:noFill/>
          </a:ln>
        </p:spPr>
      </p:pic>
      <p:sp>
        <p:nvSpPr>
          <p:cNvPr id="233" name="Google Shape;233;p32"/>
          <p:cNvSpPr txBox="1"/>
          <p:nvPr>
            <p:ph type="title"/>
          </p:nvPr>
        </p:nvSpPr>
        <p:spPr>
          <a:xfrm>
            <a:off x="5771000" y="445025"/>
            <a:ext cx="306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1:M Relationship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3"/>
          <p:cNvPicPr preferRelativeResize="0"/>
          <p:nvPr/>
        </p:nvPicPr>
        <p:blipFill>
          <a:blip r:embed="rId3">
            <a:alphaModFix/>
          </a:blip>
          <a:stretch>
            <a:fillRect/>
          </a:stretch>
        </p:blipFill>
        <p:spPr>
          <a:xfrm>
            <a:off x="145925" y="118525"/>
            <a:ext cx="5199501" cy="1406461"/>
          </a:xfrm>
          <a:prstGeom prst="rect">
            <a:avLst/>
          </a:prstGeom>
          <a:noFill/>
          <a:ln>
            <a:noFill/>
          </a:ln>
        </p:spPr>
      </p:pic>
      <p:pic>
        <p:nvPicPr>
          <p:cNvPr id="239" name="Google Shape;239;p33"/>
          <p:cNvPicPr preferRelativeResize="0"/>
          <p:nvPr/>
        </p:nvPicPr>
        <p:blipFill>
          <a:blip r:embed="rId4">
            <a:alphaModFix/>
          </a:blip>
          <a:stretch>
            <a:fillRect/>
          </a:stretch>
        </p:blipFill>
        <p:spPr>
          <a:xfrm>
            <a:off x="145925" y="1597000"/>
            <a:ext cx="5551700" cy="3464399"/>
          </a:xfrm>
          <a:prstGeom prst="rect">
            <a:avLst/>
          </a:prstGeom>
          <a:noFill/>
          <a:ln>
            <a:noFill/>
          </a:ln>
        </p:spPr>
      </p:pic>
      <p:sp>
        <p:nvSpPr>
          <p:cNvPr id="240" name="Google Shape;240;p33"/>
          <p:cNvSpPr txBox="1"/>
          <p:nvPr>
            <p:ph type="title"/>
          </p:nvPr>
        </p:nvSpPr>
        <p:spPr>
          <a:xfrm>
            <a:off x="5345425" y="445025"/>
            <a:ext cx="348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1:M Relationship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1:1 Relationships </a:t>
            </a:r>
            <a:endParaRPr/>
          </a:p>
        </p:txBody>
      </p:sp>
      <p:sp>
        <p:nvSpPr>
          <p:cNvPr id="246" name="Google Shape;246;p34"/>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Placing a FK in both entities is not recommended as it duplicates work and might also interfere with other relationships between the two entity. </a:t>
            </a:r>
            <a:endParaRPr/>
          </a:p>
          <a:p>
            <a:pPr indent="-317500" lvl="1" marL="914400" rtl="0" algn="l">
              <a:spcBef>
                <a:spcPts val="0"/>
              </a:spcBef>
              <a:spcAft>
                <a:spcPts val="0"/>
              </a:spcAft>
              <a:buSzPts val="1400"/>
              <a:buChar char="-"/>
            </a:pPr>
            <a:r>
              <a:rPr lang="en-GB"/>
              <a:t>e.g. consider EMPLOYEE chairs DEPARTMENT (1:1) and EMPLOYEE works in a DEPARTMENT (1:M)</a:t>
            </a:r>
            <a:endParaRPr/>
          </a:p>
          <a:p>
            <a:pPr indent="-342900" lvl="0" marL="457200" rtl="0" algn="l">
              <a:spcBef>
                <a:spcPts val="0"/>
              </a:spcBef>
              <a:spcAft>
                <a:spcPts val="0"/>
              </a:spcAft>
              <a:buSzPts val="1800"/>
              <a:buChar char="-"/>
            </a:pPr>
            <a:r>
              <a:rPr lang="en-GB"/>
              <a:t>So we have to place the </a:t>
            </a:r>
            <a:r>
              <a:rPr b="1" lang="en-GB">
                <a:highlight>
                  <a:srgbClr val="FFFF00"/>
                </a:highlight>
              </a:rPr>
              <a:t>FK in one of the tables</a:t>
            </a:r>
            <a:r>
              <a:rPr lang="en-GB"/>
              <a:t>. But which one?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5156525" y="445025"/>
            <a:ext cx="3675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1:1 Relationship</a:t>
            </a:r>
            <a:endParaRPr/>
          </a:p>
        </p:txBody>
      </p:sp>
      <p:pic>
        <p:nvPicPr>
          <p:cNvPr id="252" name="Google Shape;252;p35"/>
          <p:cNvPicPr preferRelativeResize="0"/>
          <p:nvPr/>
        </p:nvPicPr>
        <p:blipFill>
          <a:blip r:embed="rId3">
            <a:alphaModFix/>
          </a:blip>
          <a:stretch>
            <a:fillRect/>
          </a:stretch>
        </p:blipFill>
        <p:spPr>
          <a:xfrm>
            <a:off x="249475" y="108600"/>
            <a:ext cx="4907050" cy="4926300"/>
          </a:xfrm>
          <a:prstGeom prst="rect">
            <a:avLst/>
          </a:prstGeom>
          <a:noFill/>
          <a:ln>
            <a:noFill/>
          </a:ln>
        </p:spPr>
      </p:pic>
      <p:sp>
        <p:nvSpPr>
          <p:cNvPr id="253" name="Google Shape;253;p35"/>
          <p:cNvSpPr txBox="1"/>
          <p:nvPr/>
        </p:nvSpPr>
        <p:spPr>
          <a:xfrm>
            <a:off x="5345425" y="2953100"/>
            <a:ext cx="3480600" cy="167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 could potentially put the PK of DEPARTMENT into the PROFESSOR table. But that would be less ideal as not all professors are department heads (leads to lots of nulls). But each department has a head.</a:t>
            </a:r>
            <a:endParaRPr/>
          </a:p>
        </p:txBody>
      </p:sp>
      <p:pic>
        <p:nvPicPr>
          <p:cNvPr id="254" name="Google Shape;254;p35"/>
          <p:cNvPicPr preferRelativeResize="0"/>
          <p:nvPr/>
        </p:nvPicPr>
        <p:blipFill>
          <a:blip r:embed="rId4">
            <a:alphaModFix/>
          </a:blip>
          <a:stretch>
            <a:fillRect/>
          </a:stretch>
        </p:blipFill>
        <p:spPr>
          <a:xfrm>
            <a:off x="5185250" y="1748000"/>
            <a:ext cx="3800950" cy="942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Null Values </a:t>
            </a:r>
            <a:endParaRPr/>
          </a:p>
        </p:txBody>
      </p:sp>
      <p:sp>
        <p:nvSpPr>
          <p:cNvPr id="260" name="Google Shape;260;p36"/>
          <p:cNvSpPr txBox="1"/>
          <p:nvPr>
            <p:ph idx="1" type="body"/>
          </p:nvPr>
        </p:nvSpPr>
        <p:spPr>
          <a:xfrm>
            <a:off x="311700" y="1152475"/>
            <a:ext cx="8520600" cy="1187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GB"/>
              <a:t>nulls should be </a:t>
            </a:r>
            <a:r>
              <a:rPr b="1" lang="en-GB">
                <a:highlight>
                  <a:srgbClr val="FFFF00"/>
                </a:highlight>
              </a:rPr>
              <a:t>avoided as much as possible</a:t>
            </a:r>
            <a:endParaRPr b="1">
              <a:highlight>
                <a:srgbClr val="FFFF00"/>
              </a:highlight>
            </a:endParaRPr>
          </a:p>
          <a:p>
            <a:pPr indent="-342900" lvl="0" marL="457200" rtl="0" algn="l">
              <a:spcBef>
                <a:spcPts val="0"/>
              </a:spcBef>
              <a:spcAft>
                <a:spcPts val="0"/>
              </a:spcAft>
              <a:buSzPts val="1800"/>
              <a:buChar char="-"/>
            </a:pPr>
            <a:r>
              <a:rPr lang="en-GB"/>
              <a:t>abundance of nulls is </a:t>
            </a:r>
            <a:r>
              <a:rPr b="1" lang="en-GB">
                <a:highlight>
                  <a:srgbClr val="00FF00"/>
                </a:highlight>
              </a:rPr>
              <a:t>a sign of poor design</a:t>
            </a:r>
            <a:endParaRPr sz="2400"/>
          </a:p>
          <a:p>
            <a:pPr indent="0" lvl="0" marL="0" rtl="0" algn="l">
              <a:spcBef>
                <a:spcPts val="1200"/>
              </a:spcBef>
              <a:spcAft>
                <a:spcPts val="1600"/>
              </a:spcAft>
              <a:buNone/>
            </a:pPr>
            <a:r>
              <a:t/>
            </a:r>
            <a:endParaRPr sz="2400"/>
          </a:p>
        </p:txBody>
      </p:sp>
      <p:pic>
        <p:nvPicPr>
          <p:cNvPr id="261" name="Google Shape;261;p36"/>
          <p:cNvPicPr preferRelativeResize="0"/>
          <p:nvPr/>
        </p:nvPicPr>
        <p:blipFill>
          <a:blip r:embed="rId3">
            <a:alphaModFix/>
          </a:blip>
          <a:stretch>
            <a:fillRect/>
          </a:stretch>
        </p:blipFill>
        <p:spPr>
          <a:xfrm>
            <a:off x="935887" y="2339875"/>
            <a:ext cx="7272226" cy="2037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7"/>
          <p:cNvPicPr preferRelativeResize="0"/>
          <p:nvPr/>
        </p:nvPicPr>
        <p:blipFill>
          <a:blip r:embed="rId3">
            <a:alphaModFix/>
          </a:blip>
          <a:stretch>
            <a:fillRect/>
          </a:stretch>
        </p:blipFill>
        <p:spPr>
          <a:xfrm>
            <a:off x="152400" y="1962750"/>
            <a:ext cx="8839200" cy="2808288"/>
          </a:xfrm>
          <a:prstGeom prst="rect">
            <a:avLst/>
          </a:prstGeom>
          <a:noFill/>
          <a:ln>
            <a:noFill/>
          </a:ln>
        </p:spPr>
      </p:pic>
      <p:sp>
        <p:nvSpPr>
          <p:cNvPr id="267" name="Google Shape;267;p3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1:1 Relationships </a:t>
            </a:r>
            <a:endParaRPr/>
          </a:p>
        </p:txBody>
      </p:sp>
      <p:sp>
        <p:nvSpPr>
          <p:cNvPr id="268" name="Google Shape;268;p37"/>
          <p:cNvSpPr txBox="1"/>
          <p:nvPr>
            <p:ph idx="4294967295" type="body"/>
          </p:nvPr>
        </p:nvSpPr>
        <p:spPr>
          <a:xfrm>
            <a:off x="311700" y="1152475"/>
            <a:ext cx="8520600" cy="8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Example</a:t>
            </a:r>
            <a:r>
              <a:rPr lang="en-GB"/>
              <a:t>: One side is mandatory and the other side is optional.</a:t>
            </a:r>
            <a:endParaRPr/>
          </a:p>
          <a:p>
            <a:pPr indent="0" lvl="0" marL="0" rtl="0" algn="l">
              <a:spcBef>
                <a:spcPts val="1600"/>
              </a:spcBef>
              <a:spcAft>
                <a:spcPts val="160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8"/>
          <p:cNvPicPr preferRelativeResize="0"/>
          <p:nvPr/>
        </p:nvPicPr>
        <p:blipFill>
          <a:blip r:embed="rId3">
            <a:alphaModFix/>
          </a:blip>
          <a:stretch>
            <a:fillRect/>
          </a:stretch>
        </p:blipFill>
        <p:spPr>
          <a:xfrm>
            <a:off x="717463" y="2188751"/>
            <a:ext cx="7709053" cy="2138100"/>
          </a:xfrm>
          <a:prstGeom prst="rect">
            <a:avLst/>
          </a:prstGeom>
          <a:noFill/>
          <a:ln>
            <a:noFill/>
          </a:ln>
        </p:spPr>
      </p:pic>
      <p:sp>
        <p:nvSpPr>
          <p:cNvPr id="274" name="Google Shape;27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M:N Relationship</a:t>
            </a:r>
            <a:endParaRPr/>
          </a:p>
        </p:txBody>
      </p:sp>
      <p:sp>
        <p:nvSpPr>
          <p:cNvPr id="275" name="Google Shape;275;p38"/>
          <p:cNvSpPr txBox="1"/>
          <p:nvPr>
            <p:ph idx="1" type="body"/>
          </p:nvPr>
        </p:nvSpPr>
        <p:spPr>
          <a:xfrm>
            <a:off x="311700" y="1152475"/>
            <a:ext cx="8520600" cy="829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b="1" lang="en-GB">
                <a:solidFill>
                  <a:schemeClr val="dk1"/>
                </a:solidFill>
              </a:rPr>
              <a:t>Relationships</a:t>
            </a:r>
            <a:r>
              <a:rPr lang="en-GB">
                <a:solidFill>
                  <a:schemeClr val="dk1"/>
                </a:solidFill>
              </a:rPr>
              <a:t> are implemented through common attributes.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GB">
                <a:solidFill>
                  <a:schemeClr val="dk1"/>
                </a:solidFill>
              </a:rPr>
              <a:t>Which common attributes should we defined among the two tables?</a:t>
            </a:r>
            <a:endParaRPr>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blip>
          <a:stretch>
            <a:fillRect/>
          </a:stretch>
        </p:blipFill>
        <p:spPr>
          <a:xfrm>
            <a:off x="152400" y="152400"/>
            <a:ext cx="5181151" cy="2742375"/>
          </a:xfrm>
          <a:prstGeom prst="rect">
            <a:avLst/>
          </a:prstGeom>
          <a:noFill/>
          <a:ln>
            <a:noFill/>
          </a:ln>
        </p:spPr>
      </p:pic>
      <p:sp>
        <p:nvSpPr>
          <p:cNvPr id="281" name="Google Shape;281;p39"/>
          <p:cNvSpPr txBox="1"/>
          <p:nvPr>
            <p:ph type="title"/>
          </p:nvPr>
        </p:nvSpPr>
        <p:spPr>
          <a:xfrm>
            <a:off x="5333550" y="575700"/>
            <a:ext cx="3361500" cy="13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M:N Relationship</a:t>
            </a:r>
            <a:endParaRPr/>
          </a:p>
          <a:p>
            <a:pPr indent="-381000" lvl="0" marL="457200" rtl="0" algn="ctr">
              <a:spcBef>
                <a:spcPts val="0"/>
              </a:spcBef>
              <a:spcAft>
                <a:spcPts val="0"/>
              </a:spcAft>
              <a:buSzPts val="2400"/>
              <a:buChar char="-"/>
            </a:pPr>
            <a:r>
              <a:rPr lang="en-GB"/>
              <a:t>Design 1</a:t>
            </a:r>
            <a:endParaRPr/>
          </a:p>
          <a:p>
            <a:pPr indent="0" lvl="0" marL="0" rtl="0" algn="ctr">
              <a:spcBef>
                <a:spcPts val="0"/>
              </a:spcBef>
              <a:spcAft>
                <a:spcPts val="0"/>
              </a:spcAft>
              <a:buNone/>
            </a:pPr>
            <a:r>
              <a:t/>
            </a:r>
            <a:endParaRPr/>
          </a:p>
        </p:txBody>
      </p:sp>
      <p:sp>
        <p:nvSpPr>
          <p:cNvPr id="282" name="Google Shape;282;p39"/>
          <p:cNvSpPr txBox="1"/>
          <p:nvPr/>
        </p:nvSpPr>
        <p:spPr>
          <a:xfrm>
            <a:off x="5285875" y="1544250"/>
            <a:ext cx="3749100" cy="338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GB"/>
              <a:t>the above implementation is </a:t>
            </a:r>
            <a:r>
              <a:rPr b="1" lang="en-GB"/>
              <a:t>not good</a:t>
            </a:r>
            <a:endParaRPr b="1"/>
          </a:p>
          <a:p>
            <a:pPr indent="-317500" lvl="0" marL="457200" rtl="0" algn="l">
              <a:lnSpc>
                <a:spcPct val="115000"/>
              </a:lnSpc>
              <a:spcBef>
                <a:spcPts val="0"/>
              </a:spcBef>
              <a:spcAft>
                <a:spcPts val="0"/>
              </a:spcAft>
              <a:buSzPts val="1400"/>
              <a:buChar char="-"/>
            </a:pPr>
            <a:r>
              <a:rPr b="1" lang="en-GB">
                <a:highlight>
                  <a:srgbClr val="FFFF00"/>
                </a:highlight>
              </a:rPr>
              <a:t>Many redundancies</a:t>
            </a:r>
            <a:r>
              <a:rPr lang="en-GB"/>
              <a:t> —&gt; leads to Anomalies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0"/>
          <p:cNvPicPr preferRelativeResize="0"/>
          <p:nvPr/>
        </p:nvPicPr>
        <p:blipFill>
          <a:blip r:embed="rId3">
            <a:alphaModFix/>
          </a:blip>
          <a:stretch>
            <a:fillRect/>
          </a:stretch>
        </p:blipFill>
        <p:spPr>
          <a:xfrm>
            <a:off x="152400" y="152400"/>
            <a:ext cx="5181151" cy="2742375"/>
          </a:xfrm>
          <a:prstGeom prst="rect">
            <a:avLst/>
          </a:prstGeom>
          <a:noFill/>
          <a:ln>
            <a:noFill/>
          </a:ln>
        </p:spPr>
      </p:pic>
      <p:sp>
        <p:nvSpPr>
          <p:cNvPr id="288" name="Google Shape;288;p40"/>
          <p:cNvSpPr txBox="1"/>
          <p:nvPr>
            <p:ph type="title"/>
          </p:nvPr>
        </p:nvSpPr>
        <p:spPr>
          <a:xfrm>
            <a:off x="5333550" y="575700"/>
            <a:ext cx="3361500" cy="13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M:N Relationship</a:t>
            </a:r>
            <a:endParaRPr/>
          </a:p>
          <a:p>
            <a:pPr indent="-381000" lvl="0" marL="457200" rtl="0" algn="ctr">
              <a:spcBef>
                <a:spcPts val="0"/>
              </a:spcBef>
              <a:spcAft>
                <a:spcPts val="0"/>
              </a:spcAft>
              <a:buSzPts val="2400"/>
              <a:buChar char="-"/>
            </a:pPr>
            <a:r>
              <a:rPr lang="en-GB"/>
              <a:t>Design 1</a:t>
            </a:r>
            <a:endParaRPr/>
          </a:p>
          <a:p>
            <a:pPr indent="0" lvl="0" marL="0" rtl="0" algn="ctr">
              <a:spcBef>
                <a:spcPts val="0"/>
              </a:spcBef>
              <a:spcAft>
                <a:spcPts val="0"/>
              </a:spcAft>
              <a:buNone/>
            </a:pPr>
            <a:r>
              <a:t/>
            </a:r>
            <a:endParaRPr/>
          </a:p>
        </p:txBody>
      </p:sp>
      <p:sp>
        <p:nvSpPr>
          <p:cNvPr id="289" name="Google Shape;289;p40"/>
          <p:cNvSpPr txBox="1"/>
          <p:nvPr/>
        </p:nvSpPr>
        <p:spPr>
          <a:xfrm>
            <a:off x="5285875" y="1544250"/>
            <a:ext cx="3749100" cy="3385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GB"/>
              <a:t>the above implementation is </a:t>
            </a:r>
            <a:r>
              <a:rPr b="1" lang="en-GB"/>
              <a:t>not good</a:t>
            </a:r>
            <a:endParaRPr b="1"/>
          </a:p>
          <a:p>
            <a:pPr indent="-317500" lvl="0" marL="457200" rtl="0" algn="l">
              <a:lnSpc>
                <a:spcPct val="115000"/>
              </a:lnSpc>
              <a:spcBef>
                <a:spcPts val="0"/>
              </a:spcBef>
              <a:spcAft>
                <a:spcPts val="0"/>
              </a:spcAft>
              <a:buSzPts val="1400"/>
              <a:buChar char="-"/>
            </a:pPr>
            <a:r>
              <a:rPr b="1" lang="en-GB">
                <a:highlight>
                  <a:srgbClr val="FFFF00"/>
                </a:highlight>
              </a:rPr>
              <a:t>Many redundancies</a:t>
            </a:r>
            <a:r>
              <a:rPr lang="en-GB"/>
              <a:t> —&gt; leads to Anomalies</a:t>
            </a:r>
            <a:endParaRPr/>
          </a:p>
          <a:p>
            <a:pPr indent="-317500" lvl="0" marL="457200" rtl="0" algn="l">
              <a:lnSpc>
                <a:spcPct val="115000"/>
              </a:lnSpc>
              <a:spcBef>
                <a:spcPts val="0"/>
              </a:spcBef>
              <a:spcAft>
                <a:spcPts val="0"/>
              </a:spcAft>
              <a:buSzPts val="1400"/>
              <a:buChar char="-"/>
            </a:pPr>
            <a:r>
              <a:rPr lang="en-GB"/>
              <a:t>the relational </a:t>
            </a:r>
            <a:r>
              <a:rPr b="1" lang="en-GB">
                <a:highlight>
                  <a:srgbClr val="00FF00"/>
                </a:highlight>
              </a:rPr>
              <a:t>operations become very complex </a:t>
            </a:r>
            <a:r>
              <a:rPr lang="en-GB"/>
              <a:t>—&gt; leads to system efficiency errors and output errors</a:t>
            </a:r>
            <a:endParaRPr/>
          </a:p>
        </p:txBody>
      </p:sp>
      <p:sp>
        <p:nvSpPr>
          <p:cNvPr id="290" name="Google Shape;290;p40"/>
          <p:cNvSpPr txBox="1"/>
          <p:nvPr/>
        </p:nvSpPr>
        <p:spPr>
          <a:xfrm>
            <a:off x="261325" y="3290425"/>
            <a:ext cx="5072100" cy="9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Changing the time of class 10018</a:t>
            </a:r>
            <a:endParaRPr/>
          </a:p>
          <a:p>
            <a:pPr indent="-317500" lvl="0" marL="457200" rtl="0" algn="l">
              <a:spcBef>
                <a:spcPts val="0"/>
              </a:spcBef>
              <a:spcAft>
                <a:spcPts val="0"/>
              </a:spcAft>
              <a:buSzPts val="1400"/>
              <a:buChar char="-"/>
            </a:pPr>
            <a:r>
              <a:rPr lang="en-GB"/>
              <a:t> one row for each student  </a:t>
            </a:r>
            <a:endParaRPr/>
          </a:p>
          <a:p>
            <a:pPr indent="-317500" lvl="1" marL="1371600" rtl="0" algn="l">
              <a:spcBef>
                <a:spcPts val="0"/>
              </a:spcBef>
              <a:spcAft>
                <a:spcPts val="0"/>
              </a:spcAft>
              <a:buSzPts val="1400"/>
              <a:buChar char="-"/>
            </a:pPr>
            <a:r>
              <a:rPr b="1" lang="en-GB"/>
              <a:t>as much as the number of students registered in the class, we have to do update operations</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5333550" y="575700"/>
            <a:ext cx="3361500" cy="133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M:N Relationship</a:t>
            </a:r>
            <a:endParaRPr/>
          </a:p>
          <a:p>
            <a:pPr indent="-381000" lvl="0" marL="457200" rtl="0" algn="ctr">
              <a:spcBef>
                <a:spcPts val="0"/>
              </a:spcBef>
              <a:spcAft>
                <a:spcPts val="0"/>
              </a:spcAft>
              <a:buSzPts val="2400"/>
              <a:buChar char="-"/>
            </a:pPr>
            <a:r>
              <a:rPr lang="en-GB"/>
              <a:t>Design 2</a:t>
            </a:r>
            <a:endParaRPr/>
          </a:p>
          <a:p>
            <a:pPr indent="0" lvl="0" marL="0" rtl="0" algn="ctr">
              <a:spcBef>
                <a:spcPts val="0"/>
              </a:spcBef>
              <a:spcAft>
                <a:spcPts val="0"/>
              </a:spcAft>
              <a:buNone/>
            </a:pPr>
            <a:r>
              <a:t/>
            </a:r>
            <a:endParaRPr/>
          </a:p>
        </p:txBody>
      </p:sp>
      <p:sp>
        <p:nvSpPr>
          <p:cNvPr id="296" name="Google Shape;296;p41"/>
          <p:cNvSpPr txBox="1"/>
          <p:nvPr/>
        </p:nvSpPr>
        <p:spPr>
          <a:xfrm>
            <a:off x="5285875" y="1544250"/>
            <a:ext cx="3749100" cy="3385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a:t>The right way</a:t>
            </a:r>
            <a:endParaRPr/>
          </a:p>
          <a:p>
            <a:pPr indent="-298450" lvl="0" marL="457200" rtl="0" algn="l">
              <a:lnSpc>
                <a:spcPct val="115000"/>
              </a:lnSpc>
              <a:spcBef>
                <a:spcPts val="0"/>
              </a:spcBef>
              <a:spcAft>
                <a:spcPts val="0"/>
              </a:spcAft>
              <a:buClr>
                <a:schemeClr val="dk1"/>
              </a:buClr>
              <a:buSzPts val="1100"/>
              <a:buChar char="-"/>
            </a:pPr>
            <a:r>
              <a:rPr lang="en-GB"/>
              <a:t>create a composite entity</a:t>
            </a:r>
            <a:endParaRPr/>
          </a:p>
          <a:p>
            <a:pPr indent="-298450" lvl="0" marL="457200" rtl="0" algn="l">
              <a:lnSpc>
                <a:spcPct val="115000"/>
              </a:lnSpc>
              <a:spcBef>
                <a:spcPts val="0"/>
              </a:spcBef>
              <a:spcAft>
                <a:spcPts val="0"/>
              </a:spcAft>
              <a:buClr>
                <a:schemeClr val="dk1"/>
              </a:buClr>
              <a:buSzPts val="1100"/>
              <a:buChar char="-"/>
            </a:pPr>
            <a:r>
              <a:rPr lang="en-GB"/>
              <a:t>also called </a:t>
            </a:r>
            <a:r>
              <a:rPr b="1" lang="en-GB"/>
              <a:t>bridge entity</a:t>
            </a:r>
            <a:r>
              <a:rPr lang="en-GB"/>
              <a:t> or associative entity </a:t>
            </a:r>
            <a:endParaRPr/>
          </a:p>
          <a:p>
            <a:pPr indent="-298450" lvl="0" marL="457200" rtl="0" algn="l">
              <a:lnSpc>
                <a:spcPct val="115000"/>
              </a:lnSpc>
              <a:spcBef>
                <a:spcPts val="0"/>
              </a:spcBef>
              <a:spcAft>
                <a:spcPts val="0"/>
              </a:spcAft>
              <a:buClr>
                <a:schemeClr val="dk1"/>
              </a:buClr>
              <a:buSzPts val="1100"/>
              <a:buChar char="-"/>
            </a:pPr>
            <a:r>
              <a:rPr lang="en-GB"/>
              <a:t>includes the PK of the two tables that should be related</a:t>
            </a:r>
            <a:endParaRPr/>
          </a:p>
          <a:p>
            <a:pPr indent="-298450" lvl="0" marL="457200" rtl="0" algn="l">
              <a:lnSpc>
                <a:spcPct val="115000"/>
              </a:lnSpc>
              <a:spcBef>
                <a:spcPts val="0"/>
              </a:spcBef>
              <a:spcAft>
                <a:spcPts val="0"/>
              </a:spcAft>
              <a:buClr>
                <a:schemeClr val="dk1"/>
              </a:buClr>
              <a:buSzPts val="1100"/>
              <a:buChar char="-"/>
            </a:pPr>
            <a:r>
              <a:rPr b="1" lang="en-GB"/>
              <a:t>PK of the composite entity</a:t>
            </a:r>
            <a:r>
              <a:rPr lang="en-GB"/>
              <a:t> can be a composite key (combination of the two PKs) or the designer can introduce a new PK</a:t>
            </a:r>
            <a:endParaRPr/>
          </a:p>
          <a:p>
            <a:pPr indent="0" lvl="0" marL="0" rtl="0" algn="l">
              <a:lnSpc>
                <a:spcPct val="115000"/>
              </a:lnSpc>
              <a:spcBef>
                <a:spcPts val="1200"/>
              </a:spcBef>
              <a:spcAft>
                <a:spcPts val="1200"/>
              </a:spcAft>
              <a:buNone/>
            </a:pPr>
            <a:r>
              <a:t/>
            </a:r>
            <a:endParaRPr/>
          </a:p>
        </p:txBody>
      </p:sp>
      <p:pic>
        <p:nvPicPr>
          <p:cNvPr id="297" name="Google Shape;297;p41"/>
          <p:cNvPicPr preferRelativeResize="0"/>
          <p:nvPr/>
        </p:nvPicPr>
        <p:blipFill>
          <a:blip r:embed="rId3">
            <a:alphaModFix/>
          </a:blip>
          <a:stretch>
            <a:fillRect/>
          </a:stretch>
        </p:blipFill>
        <p:spPr>
          <a:xfrm>
            <a:off x="152400" y="152400"/>
            <a:ext cx="5181151" cy="2990293"/>
          </a:xfrm>
          <a:prstGeom prst="rect">
            <a:avLst/>
          </a:prstGeom>
          <a:noFill/>
          <a:ln>
            <a:noFill/>
          </a:ln>
        </p:spPr>
      </p:pic>
      <p:sp>
        <p:nvSpPr>
          <p:cNvPr id="298" name="Google Shape;298;p41"/>
          <p:cNvSpPr txBox="1"/>
          <p:nvPr/>
        </p:nvSpPr>
        <p:spPr>
          <a:xfrm>
            <a:off x="2922150" y="3456725"/>
            <a:ext cx="24114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linking table can contain </a:t>
            </a:r>
            <a:r>
              <a:rPr b="1" lang="en-GB"/>
              <a:t>any relevant attribute</a:t>
            </a:r>
            <a:endParaRPr b="1"/>
          </a:p>
        </p:txBody>
      </p:sp>
      <p:cxnSp>
        <p:nvCxnSpPr>
          <p:cNvPr id="299" name="Google Shape;299;p41"/>
          <p:cNvCxnSpPr>
            <a:stCxn id="298" idx="0"/>
          </p:cNvCxnSpPr>
          <p:nvPr/>
        </p:nvCxnSpPr>
        <p:spPr>
          <a:xfrm flipH="1" rot="5400000">
            <a:off x="2313300" y="1642175"/>
            <a:ext cx="1888800" cy="1740300"/>
          </a:xfrm>
          <a:prstGeom prst="bentConnector3">
            <a:avLst>
              <a:gd fmla="val 99996" name="adj1"/>
            </a:avLst>
          </a:prstGeom>
          <a:noFill/>
          <a:ln cap="flat" cmpd="sng" w="28575">
            <a:solidFill>
              <a:srgbClr val="FF0000"/>
            </a:solidFill>
            <a:prstDash val="solid"/>
            <a:round/>
            <a:headEnd len="med" w="med" type="none"/>
            <a:tailEnd len="med" w="med" type="none"/>
          </a:ln>
        </p:spPr>
      </p:cxnSp>
      <p:sp>
        <p:nvSpPr>
          <p:cNvPr id="300" name="Google Shape;300;p41"/>
          <p:cNvSpPr txBox="1"/>
          <p:nvPr/>
        </p:nvSpPr>
        <p:spPr>
          <a:xfrm>
            <a:off x="451400" y="4323875"/>
            <a:ext cx="46089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controlled redundancy in the ENROLL table </a:t>
            </a:r>
            <a:r>
              <a:rPr b="1" lang="en-GB"/>
              <a:t>will not lead to anomalies if</a:t>
            </a:r>
            <a:r>
              <a:rPr lang="en-GB"/>
              <a:t> the referential integrity is enforced</a:t>
            </a:r>
            <a:endParaRPr/>
          </a:p>
        </p:txBody>
      </p:sp>
      <p:cxnSp>
        <p:nvCxnSpPr>
          <p:cNvPr id="301" name="Google Shape;301;p41"/>
          <p:cNvCxnSpPr/>
          <p:nvPr/>
        </p:nvCxnSpPr>
        <p:spPr>
          <a:xfrm rot="-5400000">
            <a:off x="-546275" y="2886525"/>
            <a:ext cx="2601300" cy="249600"/>
          </a:xfrm>
          <a:prstGeom prst="bentConnector3">
            <a:avLst>
              <a:gd fmla="val 99092"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2" type="body"/>
          </p:nvPr>
        </p:nvSpPr>
        <p:spPr>
          <a:xfrm>
            <a:off x="4832400" y="738450"/>
            <a:ext cx="3999900" cy="1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Business rules </a:t>
            </a:r>
            <a:r>
              <a:rPr b="1" lang="en-GB" sz="1800">
                <a:highlight>
                  <a:srgbClr val="00FFFF"/>
                </a:highlight>
              </a:rPr>
              <a:t>establish entities and the relationships</a:t>
            </a:r>
            <a:r>
              <a:rPr lang="en-GB" sz="1800"/>
              <a:t> between them.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67" name="Google Shape;67;p15"/>
          <p:cNvSpPr/>
          <p:nvPr/>
        </p:nvSpPr>
        <p:spPr>
          <a:xfrm>
            <a:off x="1437324" y="738450"/>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Business Rules</a:t>
            </a:r>
            <a:endParaRPr b="1" sz="1800"/>
          </a:p>
        </p:txBody>
      </p:sp>
      <p:sp>
        <p:nvSpPr>
          <p:cNvPr id="68" name="Google Shape;68;p15"/>
          <p:cNvSpPr/>
          <p:nvPr/>
        </p:nvSpPr>
        <p:spPr>
          <a:xfrm>
            <a:off x="1437324" y="2155938"/>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ERD</a:t>
            </a:r>
            <a:endParaRPr b="1" sz="1800"/>
          </a:p>
        </p:txBody>
      </p:sp>
      <p:sp>
        <p:nvSpPr>
          <p:cNvPr id="69" name="Google Shape;69;p15"/>
          <p:cNvSpPr/>
          <p:nvPr/>
        </p:nvSpPr>
        <p:spPr>
          <a:xfrm>
            <a:off x="1439321" y="3573450"/>
            <a:ext cx="2186400" cy="83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t>Database Blueprint</a:t>
            </a:r>
            <a:endParaRPr b="1" sz="1800"/>
          </a:p>
        </p:txBody>
      </p:sp>
      <p:cxnSp>
        <p:nvCxnSpPr>
          <p:cNvPr id="70" name="Google Shape;70;p15"/>
          <p:cNvCxnSpPr>
            <a:stCxn id="67" idx="4"/>
            <a:endCxn id="68" idx="0"/>
          </p:cNvCxnSpPr>
          <p:nvPr/>
        </p:nvCxnSpPr>
        <p:spPr>
          <a:xfrm>
            <a:off x="2530524" y="1570050"/>
            <a:ext cx="0" cy="585900"/>
          </a:xfrm>
          <a:prstGeom prst="straightConnector1">
            <a:avLst/>
          </a:prstGeom>
          <a:noFill/>
          <a:ln cap="flat" cmpd="sng" w="28575">
            <a:solidFill>
              <a:schemeClr val="dk2"/>
            </a:solidFill>
            <a:prstDash val="solid"/>
            <a:round/>
            <a:headEnd len="med" w="med" type="triangle"/>
            <a:tailEnd len="med" w="med" type="triangle"/>
          </a:ln>
        </p:spPr>
      </p:cxnSp>
      <p:cxnSp>
        <p:nvCxnSpPr>
          <p:cNvPr id="71" name="Google Shape;71;p15"/>
          <p:cNvCxnSpPr>
            <a:stCxn id="69" idx="0"/>
            <a:endCxn id="68" idx="4"/>
          </p:cNvCxnSpPr>
          <p:nvPr/>
        </p:nvCxnSpPr>
        <p:spPr>
          <a:xfrm rot="10800000">
            <a:off x="2530421" y="2987550"/>
            <a:ext cx="2100" cy="585900"/>
          </a:xfrm>
          <a:prstGeom prst="straightConnector1">
            <a:avLst/>
          </a:prstGeom>
          <a:noFill/>
          <a:ln cap="flat" cmpd="sng" w="28575">
            <a:solidFill>
              <a:schemeClr val="dk2"/>
            </a:solidFill>
            <a:prstDash val="solid"/>
            <a:round/>
            <a:headEnd len="med" w="med" type="triangle"/>
            <a:tailEnd len="med" w="med" type="triangle"/>
          </a:ln>
        </p:spPr>
      </p:cxnSp>
      <p:cxnSp>
        <p:nvCxnSpPr>
          <p:cNvPr id="72" name="Google Shape;72;p15"/>
          <p:cNvCxnSpPr/>
          <p:nvPr/>
        </p:nvCxnSpPr>
        <p:spPr>
          <a:xfrm flipH="1">
            <a:off x="3682433" y="1330323"/>
            <a:ext cx="1045200" cy="772200"/>
          </a:xfrm>
          <a:prstGeom prst="straightConnector1">
            <a:avLst/>
          </a:prstGeom>
          <a:noFill/>
          <a:ln cap="flat" cmpd="sng" w="38100">
            <a:solidFill>
              <a:srgbClr val="00FFFF"/>
            </a:solidFill>
            <a:prstDash val="solid"/>
            <a:round/>
            <a:headEnd len="med" w="med" type="none"/>
            <a:tailEnd len="med" w="med" type="triangle"/>
          </a:ln>
        </p:spPr>
      </p:cxnSp>
      <p:pic>
        <p:nvPicPr>
          <p:cNvPr id="73" name="Google Shape;73;p15"/>
          <p:cNvPicPr preferRelativeResize="0"/>
          <p:nvPr/>
        </p:nvPicPr>
        <p:blipFill>
          <a:blip r:embed="rId3">
            <a:alphaModFix/>
          </a:blip>
          <a:stretch>
            <a:fillRect/>
          </a:stretch>
        </p:blipFill>
        <p:spPr>
          <a:xfrm>
            <a:off x="5366701" y="1946649"/>
            <a:ext cx="2016049" cy="1250201"/>
          </a:xfrm>
          <a:prstGeom prst="rect">
            <a:avLst/>
          </a:prstGeom>
          <a:noFill/>
          <a:ln>
            <a:noFill/>
          </a:ln>
        </p:spPr>
      </p:pic>
      <p:cxnSp>
        <p:nvCxnSpPr>
          <p:cNvPr id="74" name="Google Shape;74;p15"/>
          <p:cNvCxnSpPr/>
          <p:nvPr/>
        </p:nvCxnSpPr>
        <p:spPr>
          <a:xfrm flipH="1" rot="10800000">
            <a:off x="3799499" y="2562888"/>
            <a:ext cx="1032900" cy="17700"/>
          </a:xfrm>
          <a:prstGeom prst="straightConnector1">
            <a:avLst/>
          </a:prstGeom>
          <a:noFill/>
          <a:ln cap="flat" cmpd="sng" w="38100">
            <a:solidFill>
              <a:srgbClr val="00FF00"/>
            </a:solidFill>
            <a:prstDash val="solid"/>
            <a:round/>
            <a:headEnd len="med" w="med" type="none"/>
            <a:tailEnd len="med" w="med" type="triangle"/>
          </a:ln>
        </p:spPr>
      </p:cxnSp>
      <p:sp>
        <p:nvSpPr>
          <p:cNvPr id="75" name="Google Shape;75;p15"/>
          <p:cNvSpPr txBox="1"/>
          <p:nvPr/>
        </p:nvSpPr>
        <p:spPr>
          <a:xfrm>
            <a:off x="4256275" y="3682450"/>
            <a:ext cx="4236900" cy="12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But, </a:t>
            </a:r>
            <a:r>
              <a:rPr b="1" lang="en-GB">
                <a:highlight>
                  <a:srgbClr val="FFFF00"/>
                </a:highlight>
              </a:rPr>
              <a:t>ERD is not a Database Blueprint</a:t>
            </a:r>
            <a:endParaRPr b="1">
              <a:highlight>
                <a:srgbClr val="FFFF00"/>
              </a:highlight>
            </a:endParaRPr>
          </a:p>
          <a:p>
            <a:pPr indent="0" lvl="0" marL="0" rtl="0" algn="ctr">
              <a:spcBef>
                <a:spcPts val="0"/>
              </a:spcBef>
              <a:spcAft>
                <a:spcPts val="0"/>
              </a:spcAft>
              <a:buNone/>
            </a:pPr>
            <a:r>
              <a:t/>
            </a:r>
            <a:endParaRPr b="1">
              <a:highlight>
                <a:srgbClr val="FFFF00"/>
              </a:highlight>
            </a:endParaRPr>
          </a:p>
          <a:p>
            <a:pPr indent="0" lvl="0" marL="0" rtl="0" algn="ctr">
              <a:spcBef>
                <a:spcPts val="0"/>
              </a:spcBef>
              <a:spcAft>
                <a:spcPts val="0"/>
              </a:spcAft>
              <a:buNone/>
            </a:pPr>
            <a:r>
              <a:rPr lang="en-GB"/>
              <a:t>We </a:t>
            </a:r>
            <a:r>
              <a:rPr b="1" lang="en-GB">
                <a:highlight>
                  <a:srgbClr val="00FF00"/>
                </a:highlight>
              </a:rPr>
              <a:t>can not implement</a:t>
            </a:r>
            <a:r>
              <a:rPr lang="en-GB"/>
              <a:t> a relational database with ERD alone</a:t>
            </a:r>
            <a:endParaRPr/>
          </a:p>
        </p:txBody>
      </p:sp>
      <p:cxnSp>
        <p:nvCxnSpPr>
          <p:cNvPr id="76" name="Google Shape;76;p15"/>
          <p:cNvCxnSpPr>
            <a:endCxn id="75" idx="0"/>
          </p:cNvCxnSpPr>
          <p:nvPr/>
        </p:nvCxnSpPr>
        <p:spPr>
          <a:xfrm flipH="1">
            <a:off x="6374725" y="3326050"/>
            <a:ext cx="4200" cy="356400"/>
          </a:xfrm>
          <a:prstGeom prst="straightConnector1">
            <a:avLst/>
          </a:prstGeom>
          <a:noFill/>
          <a:ln cap="flat" cmpd="sng" w="19050">
            <a:solidFill>
              <a:schemeClr val="dk2"/>
            </a:solidFill>
            <a:prstDash val="solid"/>
            <a:round/>
            <a:headEnd len="med" w="med" type="none"/>
            <a:tailEnd len="med" w="med" type="triangle"/>
          </a:ln>
        </p:spPr>
      </p:cxnSp>
      <p:cxnSp>
        <p:nvCxnSpPr>
          <p:cNvPr id="77" name="Google Shape;77;p15"/>
          <p:cNvCxnSpPr/>
          <p:nvPr/>
        </p:nvCxnSpPr>
        <p:spPr>
          <a:xfrm rot="10800000">
            <a:off x="3799450" y="3977750"/>
            <a:ext cx="762000" cy="13500"/>
          </a:xfrm>
          <a:prstGeom prst="straightConnector1">
            <a:avLst/>
          </a:prstGeom>
          <a:noFill/>
          <a:ln cap="flat" cmpd="sng" w="38100">
            <a:solidFill>
              <a:srgbClr val="000000"/>
            </a:solidFill>
            <a:prstDash val="solid"/>
            <a:round/>
            <a:headEnd len="med" w="med" type="none"/>
            <a:tailEnd len="med" w="med" type="triangle"/>
          </a:ln>
        </p:spPr>
      </p:cxnSp>
      <p:sp>
        <p:nvSpPr>
          <p:cNvPr id="78" name="Google Shape;78;p15"/>
          <p:cNvSpPr txBox="1"/>
          <p:nvPr/>
        </p:nvSpPr>
        <p:spPr>
          <a:xfrm>
            <a:off x="4185300" y="3646850"/>
            <a:ext cx="2613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2"/>
          <p:cNvPicPr preferRelativeResize="0"/>
          <p:nvPr/>
        </p:nvPicPr>
        <p:blipFill>
          <a:blip r:embed="rId3">
            <a:alphaModFix/>
          </a:blip>
          <a:stretch>
            <a:fillRect/>
          </a:stretch>
        </p:blipFill>
        <p:spPr>
          <a:xfrm>
            <a:off x="152400" y="1102700"/>
            <a:ext cx="8839200" cy="31029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Recursive Relationships (1:1)</a:t>
            </a:r>
            <a:endParaRPr/>
          </a:p>
        </p:txBody>
      </p:sp>
      <p:pic>
        <p:nvPicPr>
          <p:cNvPr id="312" name="Google Shape;312;p43"/>
          <p:cNvPicPr preferRelativeResize="0"/>
          <p:nvPr/>
        </p:nvPicPr>
        <p:blipFill>
          <a:blip r:embed="rId3">
            <a:alphaModFix/>
          </a:blip>
          <a:stretch>
            <a:fillRect/>
          </a:stretch>
        </p:blipFill>
        <p:spPr>
          <a:xfrm>
            <a:off x="152400" y="2008325"/>
            <a:ext cx="8839201" cy="2978051"/>
          </a:xfrm>
          <a:prstGeom prst="rect">
            <a:avLst/>
          </a:prstGeom>
          <a:noFill/>
          <a:ln>
            <a:noFill/>
          </a:ln>
        </p:spPr>
      </p:pic>
      <p:sp>
        <p:nvSpPr>
          <p:cNvPr id="313" name="Google Shape;313;p43"/>
          <p:cNvSpPr txBox="1"/>
          <p:nvPr>
            <p:ph idx="1" type="body"/>
          </p:nvPr>
        </p:nvSpPr>
        <p:spPr>
          <a:xfrm>
            <a:off x="311700" y="1152475"/>
            <a:ext cx="8520600" cy="85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James is married to Louise, Louise is married to James (shared last name)</a:t>
            </a:r>
            <a:endParaRPr/>
          </a:p>
          <a:p>
            <a:pPr indent="-342900" lvl="0" marL="457200" rtl="0" algn="l">
              <a:spcBef>
                <a:spcPts val="0"/>
              </a:spcBef>
              <a:spcAft>
                <a:spcPts val="0"/>
              </a:spcAft>
              <a:buSzPts val="1800"/>
              <a:buChar char="-"/>
            </a:pPr>
            <a:r>
              <a:rPr lang="en-GB"/>
              <a:t>Anne is married to Anton, Anton is married to Anne (different last names)</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Recursive Relationships (1:M)</a:t>
            </a:r>
            <a:endParaRPr/>
          </a:p>
        </p:txBody>
      </p:sp>
      <p:pic>
        <p:nvPicPr>
          <p:cNvPr id="319" name="Google Shape;319;p44"/>
          <p:cNvPicPr preferRelativeResize="0"/>
          <p:nvPr/>
        </p:nvPicPr>
        <p:blipFill>
          <a:blip r:embed="rId3">
            <a:alphaModFix/>
          </a:blip>
          <a:stretch>
            <a:fillRect/>
          </a:stretch>
        </p:blipFill>
        <p:spPr>
          <a:xfrm>
            <a:off x="152400" y="1551125"/>
            <a:ext cx="8839201" cy="33578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Recursive Relationships (M:N)</a:t>
            </a:r>
            <a:endParaRPr/>
          </a:p>
        </p:txBody>
      </p:sp>
      <p:pic>
        <p:nvPicPr>
          <p:cNvPr id="325" name="Google Shape;325;p45"/>
          <p:cNvPicPr preferRelativeResize="0"/>
          <p:nvPr/>
        </p:nvPicPr>
        <p:blipFill>
          <a:blip r:embed="rId3">
            <a:alphaModFix/>
          </a:blip>
          <a:stretch>
            <a:fillRect/>
          </a:stretch>
        </p:blipFill>
        <p:spPr>
          <a:xfrm>
            <a:off x="1117225" y="1113400"/>
            <a:ext cx="6909532" cy="38393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Recursive Relationships (M:N)</a:t>
            </a:r>
            <a:endParaRPr/>
          </a:p>
        </p:txBody>
      </p:sp>
      <p:pic>
        <p:nvPicPr>
          <p:cNvPr id="331" name="Google Shape;331;p46"/>
          <p:cNvPicPr preferRelativeResize="0"/>
          <p:nvPr/>
        </p:nvPicPr>
        <p:blipFill>
          <a:blip r:embed="rId3">
            <a:alphaModFix/>
          </a:blip>
          <a:stretch>
            <a:fillRect/>
          </a:stretch>
        </p:blipFill>
        <p:spPr>
          <a:xfrm>
            <a:off x="152400" y="1170125"/>
            <a:ext cx="6146749" cy="3865724"/>
          </a:xfrm>
          <a:prstGeom prst="rect">
            <a:avLst/>
          </a:prstGeom>
          <a:noFill/>
          <a:ln>
            <a:noFill/>
          </a:ln>
        </p:spPr>
      </p:pic>
      <p:sp>
        <p:nvSpPr>
          <p:cNvPr id="332" name="Google Shape;332;p46"/>
          <p:cNvSpPr txBox="1"/>
          <p:nvPr/>
        </p:nvSpPr>
        <p:spPr>
          <a:xfrm>
            <a:off x="6531050" y="1232050"/>
            <a:ext cx="2301300" cy="3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If PART consists of many PARTs and can be part of many, we need </a:t>
            </a:r>
            <a:r>
              <a:rPr b="1" lang="en-GB" sz="1800">
                <a:highlight>
                  <a:srgbClr val="FFFF00"/>
                </a:highlight>
              </a:rPr>
              <a:t>two tables</a:t>
            </a:r>
            <a:endParaRPr b="1" sz="1800">
              <a:highlight>
                <a:srgbClr val="FFFF00"/>
              </a:highlight>
            </a:endParaRPr>
          </a:p>
          <a:p>
            <a:pPr indent="0" lvl="0" marL="0" rtl="0" algn="l">
              <a:spcBef>
                <a:spcPts val="0"/>
              </a:spcBef>
              <a:spcAft>
                <a:spcPts val="0"/>
              </a:spcAft>
              <a:buNone/>
            </a:pPr>
            <a:r>
              <a:t/>
            </a:r>
            <a:endParaRPr b="1" sz="1800">
              <a:highlight>
                <a:srgbClr val="FFFF00"/>
              </a:highlight>
            </a:endParaRPr>
          </a:p>
          <a:p>
            <a:pPr indent="0" lvl="0" marL="0" rtl="0" algn="l">
              <a:spcBef>
                <a:spcPts val="0"/>
              </a:spcBef>
              <a:spcAft>
                <a:spcPts val="0"/>
              </a:spcAft>
              <a:buNone/>
            </a:pPr>
            <a:r>
              <a:t/>
            </a:r>
            <a:endParaRPr b="1" sz="1800">
              <a:highlight>
                <a:srgbClr val="FFFF00"/>
              </a:highlight>
            </a:endParaRPr>
          </a:p>
          <a:p>
            <a:pPr indent="0" lvl="0" marL="0" rtl="0" algn="l">
              <a:spcBef>
                <a:spcPts val="0"/>
              </a:spcBef>
              <a:spcAft>
                <a:spcPts val="0"/>
              </a:spcAft>
              <a:buNone/>
            </a:pPr>
            <a:r>
              <a:rPr b="1" lang="en-GB" sz="1800">
                <a:highlight>
                  <a:srgbClr val="00FFFF"/>
                </a:highlight>
              </a:rPr>
              <a:t>Part tracking</a:t>
            </a:r>
            <a:r>
              <a:rPr lang="en-GB" sz="1800"/>
              <a:t> is very common &amp; important practice which is required by law for some industries, e.g. Aviation</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Existence Dependence</a:t>
            </a:r>
            <a:endParaRPr/>
          </a:p>
        </p:txBody>
      </p:sp>
      <p:sp>
        <p:nvSpPr>
          <p:cNvPr id="338" name="Google Shape;338;p47"/>
          <p:cNvSpPr txBox="1"/>
          <p:nvPr>
            <p:ph idx="1" type="body"/>
          </p:nvPr>
        </p:nvSpPr>
        <p:spPr>
          <a:xfrm>
            <a:off x="311700" y="1152475"/>
            <a:ext cx="8520600" cy="18858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GB"/>
              <a:t>Some entities, we should keep in the database, only if they are related to another entity in our system</a:t>
            </a:r>
            <a:endParaRPr/>
          </a:p>
          <a:p>
            <a:pPr indent="-342900" lvl="0" marL="457200" marR="0" rtl="0" algn="l">
              <a:lnSpc>
                <a:spcPct val="115000"/>
              </a:lnSpc>
              <a:spcBef>
                <a:spcPts val="0"/>
              </a:spcBef>
              <a:spcAft>
                <a:spcPts val="0"/>
              </a:spcAft>
              <a:buSzPts val="1800"/>
              <a:buChar char="-"/>
            </a:pPr>
            <a:r>
              <a:rPr lang="en-GB"/>
              <a:t>Example: “</a:t>
            </a:r>
            <a:r>
              <a:rPr b="1" lang="en-GB">
                <a:highlight>
                  <a:srgbClr val="FFFF00"/>
                </a:highlight>
              </a:rPr>
              <a:t>EMPLOYEE Claims DEPENDENT</a:t>
            </a:r>
            <a:r>
              <a:rPr lang="en-GB"/>
              <a:t>”</a:t>
            </a:r>
            <a:endParaRPr/>
          </a:p>
          <a:p>
            <a:pPr indent="-342900" lvl="0" marL="457200" marR="0" rtl="0" algn="l">
              <a:lnSpc>
                <a:spcPct val="115000"/>
              </a:lnSpc>
              <a:spcBef>
                <a:spcPts val="0"/>
              </a:spcBef>
              <a:spcAft>
                <a:spcPts val="0"/>
              </a:spcAft>
              <a:buSzPts val="1800"/>
              <a:buChar char="-"/>
            </a:pPr>
            <a:r>
              <a:rPr lang="en-GB"/>
              <a:t>If the employee is removed from the database, we clearly should remove his dependents from the database as well.</a:t>
            </a:r>
            <a:endParaRPr/>
          </a:p>
          <a:p>
            <a:pPr indent="0" lvl="0" marL="0" marR="0" rtl="0" algn="l">
              <a:lnSpc>
                <a:spcPct val="115000"/>
              </a:lnSpc>
              <a:spcBef>
                <a:spcPts val="1600"/>
              </a:spcBef>
              <a:spcAft>
                <a:spcPts val="1600"/>
              </a:spcAft>
              <a:buNone/>
            </a:pPr>
            <a:r>
              <a:t/>
            </a:r>
            <a:endParaRPr/>
          </a:p>
        </p:txBody>
      </p:sp>
      <p:sp>
        <p:nvSpPr>
          <p:cNvPr id="339" name="Google Shape;339;p47"/>
          <p:cNvSpPr txBox="1"/>
          <p:nvPr/>
        </p:nvSpPr>
        <p:spPr>
          <a:xfrm>
            <a:off x="2166103" y="3619875"/>
            <a:ext cx="6666300" cy="475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800">
                <a:solidFill>
                  <a:srgbClr val="595959"/>
                </a:solidFill>
              </a:rPr>
              <a:t>How do we implement existence dependence?</a:t>
            </a:r>
            <a:endParaRPr sz="1800"/>
          </a:p>
        </p:txBody>
      </p:sp>
      <p:pic>
        <p:nvPicPr>
          <p:cNvPr id="340" name="Google Shape;340;p47"/>
          <p:cNvPicPr preferRelativeResize="0"/>
          <p:nvPr/>
        </p:nvPicPr>
        <p:blipFill>
          <a:blip r:embed="rId3">
            <a:alphaModFix/>
          </a:blip>
          <a:stretch>
            <a:fillRect/>
          </a:stretch>
        </p:blipFill>
        <p:spPr>
          <a:xfrm>
            <a:off x="1549406" y="3354668"/>
            <a:ext cx="1005600" cy="100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Existence Dependence</a:t>
            </a:r>
            <a:endParaRPr/>
          </a:p>
        </p:txBody>
      </p:sp>
      <p:sp>
        <p:nvSpPr>
          <p:cNvPr id="346" name="Google Shape;346;p48"/>
          <p:cNvSpPr txBox="1"/>
          <p:nvPr>
            <p:ph idx="1" type="body"/>
          </p:nvPr>
        </p:nvSpPr>
        <p:spPr>
          <a:xfrm>
            <a:off x="311700" y="1517775"/>
            <a:ext cx="8520600" cy="2706000"/>
          </a:xfrm>
          <a:prstGeom prst="rect">
            <a:avLst/>
          </a:prstGeom>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None/>
            </a:pPr>
            <a:r>
              <a:rPr lang="en-GB" sz="2400"/>
              <a:t>“An entity is existence-dependent if it has a </a:t>
            </a:r>
            <a:r>
              <a:rPr b="1" lang="en-GB" sz="2400">
                <a:highlight>
                  <a:srgbClr val="FFFF00"/>
                </a:highlight>
              </a:rPr>
              <a:t>mandatory foreign key</a:t>
            </a:r>
            <a:r>
              <a:rPr lang="en-GB" sz="2400"/>
              <a:t> -- that is, a foreign key attribute that </a:t>
            </a:r>
            <a:r>
              <a:rPr b="1" lang="en-GB" sz="2400">
                <a:highlight>
                  <a:srgbClr val="00FFFF"/>
                </a:highlight>
              </a:rPr>
              <a:t>cannot be null</a:t>
            </a:r>
            <a:r>
              <a:rPr lang="en-GB" sz="2400"/>
              <a:t>”</a:t>
            </a:r>
            <a:endParaRPr sz="2400"/>
          </a:p>
          <a:p>
            <a:pPr indent="0" lvl="0" marL="0" marR="0" rtl="0" algn="l">
              <a:lnSpc>
                <a:spcPct val="115000"/>
              </a:lnSpc>
              <a:spcBef>
                <a:spcPts val="1600"/>
              </a:spcBef>
              <a:spcAft>
                <a:spcPts val="1600"/>
              </a:spcAft>
              <a:buNone/>
            </a:pPr>
            <a:r>
              <a:t/>
            </a: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4940150" y="277575"/>
            <a:ext cx="398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Implementing Strong Relationships</a:t>
            </a:r>
            <a:endParaRPr/>
          </a:p>
        </p:txBody>
      </p:sp>
      <p:pic>
        <p:nvPicPr>
          <p:cNvPr id="352" name="Google Shape;352;p49"/>
          <p:cNvPicPr preferRelativeResize="0"/>
          <p:nvPr/>
        </p:nvPicPr>
        <p:blipFill>
          <a:blip r:embed="rId3">
            <a:alphaModFix/>
          </a:blip>
          <a:stretch>
            <a:fillRect/>
          </a:stretch>
        </p:blipFill>
        <p:spPr>
          <a:xfrm>
            <a:off x="152400" y="61571"/>
            <a:ext cx="4692050" cy="4929529"/>
          </a:xfrm>
          <a:prstGeom prst="rect">
            <a:avLst/>
          </a:prstGeom>
          <a:noFill/>
          <a:ln>
            <a:noFill/>
          </a:ln>
        </p:spPr>
      </p:pic>
      <p:sp>
        <p:nvSpPr>
          <p:cNvPr id="353" name="Google Shape;353;p49"/>
          <p:cNvSpPr txBox="1"/>
          <p:nvPr/>
        </p:nvSpPr>
        <p:spPr>
          <a:xfrm>
            <a:off x="4940150" y="1124400"/>
            <a:ext cx="3987900" cy="38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highlight>
                <a:srgbClr val="FFFF00"/>
              </a:highlight>
            </a:endParaRPr>
          </a:p>
          <a:p>
            <a:pPr indent="0" lvl="0" marL="0" rtl="0" algn="l">
              <a:spcBef>
                <a:spcPts val="0"/>
              </a:spcBef>
              <a:spcAft>
                <a:spcPts val="0"/>
              </a:spcAft>
              <a:buNone/>
            </a:pPr>
            <a:r>
              <a:t/>
            </a:r>
            <a:endParaRPr sz="1800"/>
          </a:p>
          <a:p>
            <a:pPr indent="0" lvl="0" marL="0" rtl="0" algn="ctr">
              <a:spcBef>
                <a:spcPts val="0"/>
              </a:spcBef>
              <a:spcAft>
                <a:spcPts val="0"/>
              </a:spcAft>
              <a:buNone/>
            </a:pPr>
            <a:r>
              <a:rPr lang="en-GB" sz="1800"/>
              <a:t>“</a:t>
            </a:r>
            <a:r>
              <a:rPr b="1" lang="en-GB" sz="1800">
                <a:highlight>
                  <a:srgbClr val="00FFFF"/>
                </a:highlight>
              </a:rPr>
              <a:t>The order</a:t>
            </a:r>
            <a:r>
              <a:rPr lang="en-GB" sz="1800"/>
              <a:t> in which tables are created and loaded is very important”</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GB" sz="1800"/>
              <a:t>Usually the parent’s table should be created and loaded before the child entities.  </a:t>
            </a:r>
            <a:endParaRPr sz="1800"/>
          </a:p>
        </p:txBody>
      </p:sp>
      <p:sp>
        <p:nvSpPr>
          <p:cNvPr id="354" name="Google Shape;354;p49"/>
          <p:cNvSpPr txBox="1"/>
          <p:nvPr/>
        </p:nvSpPr>
        <p:spPr>
          <a:xfrm>
            <a:off x="6110650" y="4158125"/>
            <a:ext cx="1314000" cy="765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2400">
                <a:solidFill>
                  <a:srgbClr val="595959"/>
                </a:solidFill>
              </a:rPr>
              <a:t>Why</a:t>
            </a:r>
            <a:endParaRPr sz="2400"/>
          </a:p>
        </p:txBody>
      </p:sp>
      <p:pic>
        <p:nvPicPr>
          <p:cNvPr id="355" name="Google Shape;355;p49"/>
          <p:cNvPicPr preferRelativeResize="0"/>
          <p:nvPr/>
        </p:nvPicPr>
        <p:blipFill>
          <a:blip r:embed="rId4">
            <a:alphaModFix/>
          </a:blip>
          <a:stretch>
            <a:fillRect/>
          </a:stretch>
        </p:blipFill>
        <p:spPr>
          <a:xfrm>
            <a:off x="7322902" y="4158122"/>
            <a:ext cx="572700" cy="572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Implementing Specialization/Generalization Hierarchies</a:t>
            </a:r>
            <a:endParaRPr sz="2600"/>
          </a:p>
        </p:txBody>
      </p:sp>
      <p:sp>
        <p:nvSpPr>
          <p:cNvPr id="361" name="Google Shape;36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Goal:</a:t>
            </a:r>
            <a:r>
              <a:rPr lang="en-GB"/>
              <a:t> Map an EER supertype–subtype structure into relational schema.</a:t>
            </a:r>
            <a:endParaRPr/>
          </a:p>
          <a:p>
            <a:pPr indent="0" lvl="0" marL="0" rtl="0" algn="l">
              <a:spcBef>
                <a:spcPts val="1600"/>
              </a:spcBef>
              <a:spcAft>
                <a:spcPts val="0"/>
              </a:spcAft>
              <a:buNone/>
            </a:pPr>
            <a:r>
              <a:rPr lang="en-GB"/>
              <a:t>Three common strategies:</a:t>
            </a:r>
            <a:endParaRPr/>
          </a:p>
          <a:p>
            <a:pPr indent="-342900" lvl="0" marL="457200" rtl="0" algn="l">
              <a:spcBef>
                <a:spcPts val="1600"/>
              </a:spcBef>
              <a:spcAft>
                <a:spcPts val="0"/>
              </a:spcAft>
              <a:buSzPts val="1800"/>
              <a:buAutoNum type="arabicPeriod"/>
            </a:pPr>
            <a:r>
              <a:rPr lang="en-GB"/>
              <a:t>Single Table (All in One Relation)</a:t>
            </a:r>
            <a:endParaRPr/>
          </a:p>
          <a:p>
            <a:pPr indent="-342900" lvl="0" marL="457200" rtl="0" algn="l">
              <a:spcBef>
                <a:spcPts val="0"/>
              </a:spcBef>
              <a:spcAft>
                <a:spcPts val="0"/>
              </a:spcAft>
              <a:buSzPts val="1800"/>
              <a:buAutoNum type="arabicPeriod"/>
            </a:pPr>
            <a:r>
              <a:rPr lang="en-GB"/>
              <a:t>Multiple Tables (One per Subtype, No Supertype Table)</a:t>
            </a:r>
            <a:endParaRPr/>
          </a:p>
          <a:p>
            <a:pPr indent="-342900" lvl="0" marL="457200" rtl="0" algn="l">
              <a:spcBef>
                <a:spcPts val="0"/>
              </a:spcBef>
              <a:spcAft>
                <a:spcPts val="0"/>
              </a:spcAft>
              <a:buSzPts val="1800"/>
              <a:buAutoNum type="arabicPeriod"/>
            </a:pPr>
            <a:r>
              <a:rPr lang="en-GB"/>
              <a:t>Supertype + Subtype Tables (Recommended)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Single Table (All in One Relation)</a:t>
            </a:r>
            <a:endParaRPr/>
          </a:p>
        </p:txBody>
      </p:sp>
      <p:pic>
        <p:nvPicPr>
          <p:cNvPr id="367" name="Google Shape;367;p51"/>
          <p:cNvPicPr preferRelativeResize="0"/>
          <p:nvPr/>
        </p:nvPicPr>
        <p:blipFill>
          <a:blip r:embed="rId3">
            <a:alphaModFix/>
          </a:blip>
          <a:stretch>
            <a:fillRect/>
          </a:stretch>
        </p:blipFill>
        <p:spPr>
          <a:xfrm>
            <a:off x="655538" y="1147725"/>
            <a:ext cx="7064201" cy="3469326"/>
          </a:xfrm>
          <a:prstGeom prst="rect">
            <a:avLst/>
          </a:prstGeom>
          <a:noFill/>
          <a:ln>
            <a:noFill/>
          </a:ln>
        </p:spPr>
      </p:pic>
      <p:pic>
        <p:nvPicPr>
          <p:cNvPr id="368" name="Google Shape;368;p51"/>
          <p:cNvPicPr preferRelativeResize="0"/>
          <p:nvPr/>
        </p:nvPicPr>
        <p:blipFill>
          <a:blip r:embed="rId4">
            <a:alphaModFix/>
          </a:blip>
          <a:stretch>
            <a:fillRect/>
          </a:stretch>
        </p:blipFill>
        <p:spPr>
          <a:xfrm>
            <a:off x="4559663" y="3524300"/>
            <a:ext cx="3928800" cy="144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Relational Model</a:t>
            </a:r>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ERD provides a </a:t>
            </a:r>
            <a:r>
              <a:rPr b="1" lang="en-GB">
                <a:highlight>
                  <a:srgbClr val="FFFF00"/>
                </a:highlight>
              </a:rPr>
              <a:t>conceptual model</a:t>
            </a:r>
            <a:r>
              <a:rPr lang="en-GB"/>
              <a:t> of data</a:t>
            </a:r>
            <a:endParaRPr/>
          </a:p>
          <a:p>
            <a:pPr indent="-342900" lvl="0" marL="457200" rtl="0" algn="l">
              <a:spcBef>
                <a:spcPts val="0"/>
              </a:spcBef>
              <a:spcAft>
                <a:spcPts val="0"/>
              </a:spcAft>
              <a:buSzPts val="1800"/>
              <a:buChar char="-"/>
            </a:pPr>
            <a:r>
              <a:rPr lang="en-GB"/>
              <a:t>To implement a relational database we need an implementation-ready model.</a:t>
            </a:r>
            <a:endParaRPr/>
          </a:p>
          <a:p>
            <a:pPr indent="-342900" lvl="0" marL="457200" rtl="0" algn="l">
              <a:spcBef>
                <a:spcPts val="0"/>
              </a:spcBef>
              <a:spcAft>
                <a:spcPts val="0"/>
              </a:spcAft>
              <a:buSzPts val="1800"/>
              <a:buChar char="-"/>
            </a:pPr>
            <a:r>
              <a:rPr b="1" lang="en-GB">
                <a:highlight>
                  <a:srgbClr val="00FF00"/>
                </a:highlight>
              </a:rPr>
              <a:t>Relational model</a:t>
            </a:r>
            <a:r>
              <a:rPr lang="en-GB"/>
              <a:t> is the implementation-ready model for relational databases</a:t>
            </a:r>
            <a:endParaRPr/>
          </a:p>
          <a:p>
            <a:pPr indent="0" lvl="0" marL="0" rtl="0" algn="ctr">
              <a:spcBef>
                <a:spcPts val="1600"/>
              </a:spcBef>
              <a:spcAft>
                <a:spcPts val="0"/>
              </a:spcAft>
              <a:buNone/>
            </a:pPr>
            <a:r>
              <a:rPr b="1" lang="en-GB"/>
              <a:t>Implementation-ready model should contain at least 3 components</a:t>
            </a:r>
            <a:endParaRPr b="1"/>
          </a:p>
          <a:p>
            <a:pPr indent="-317500" lvl="1" marL="1371600" rtl="0" algn="l">
              <a:spcBef>
                <a:spcPts val="1600"/>
              </a:spcBef>
              <a:spcAft>
                <a:spcPts val="0"/>
              </a:spcAft>
              <a:buSzPts val="1400"/>
              <a:buChar char="-"/>
            </a:pPr>
            <a:r>
              <a:rPr lang="en-GB"/>
              <a:t>Description of </a:t>
            </a:r>
            <a:r>
              <a:rPr b="1" lang="en-GB">
                <a:highlight>
                  <a:srgbClr val="C9DAF8"/>
                </a:highlight>
              </a:rPr>
              <a:t>data structures</a:t>
            </a:r>
            <a:r>
              <a:rPr lang="en-GB">
                <a:highlight>
                  <a:srgbClr val="C9DAF8"/>
                </a:highlight>
              </a:rPr>
              <a:t> </a:t>
            </a:r>
            <a:r>
              <a:rPr lang="en-GB"/>
              <a:t>   </a:t>
            </a:r>
            <a:endParaRPr/>
          </a:p>
          <a:p>
            <a:pPr indent="-317500" lvl="1" marL="1371600" rtl="0" algn="l">
              <a:spcBef>
                <a:spcPts val="0"/>
              </a:spcBef>
              <a:spcAft>
                <a:spcPts val="0"/>
              </a:spcAft>
              <a:buSzPts val="1400"/>
              <a:buChar char="-"/>
            </a:pPr>
            <a:r>
              <a:rPr lang="en-GB"/>
              <a:t>set of enforceable </a:t>
            </a:r>
            <a:r>
              <a:rPr b="1" lang="en-GB">
                <a:highlight>
                  <a:srgbClr val="FFE599"/>
                </a:highlight>
              </a:rPr>
              <a:t>rules</a:t>
            </a:r>
            <a:r>
              <a:rPr lang="en-GB">
                <a:highlight>
                  <a:srgbClr val="FFE599"/>
                </a:highlight>
              </a:rPr>
              <a:t> </a:t>
            </a:r>
            <a:r>
              <a:rPr lang="en-GB"/>
              <a:t>to guarantee integrity</a:t>
            </a:r>
            <a:endParaRPr/>
          </a:p>
          <a:p>
            <a:pPr indent="-317500" lvl="1" marL="1371600" rtl="0" algn="l">
              <a:spcBef>
                <a:spcPts val="0"/>
              </a:spcBef>
              <a:spcAft>
                <a:spcPts val="0"/>
              </a:spcAft>
              <a:buSzPts val="1400"/>
              <a:buChar char="-"/>
            </a:pPr>
            <a:r>
              <a:rPr b="1" lang="en-GB">
                <a:highlight>
                  <a:srgbClr val="D9EAD3"/>
                </a:highlight>
              </a:rPr>
              <a:t>data manipulation methodology</a:t>
            </a:r>
            <a:r>
              <a:rPr lang="en-GB"/>
              <a:t> to support real life data transformations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2. Multiple Tables (One per Subtype, No Supertype Table)</a:t>
            </a:r>
            <a:endParaRPr sz="2500"/>
          </a:p>
        </p:txBody>
      </p:sp>
      <p:pic>
        <p:nvPicPr>
          <p:cNvPr id="374" name="Google Shape;374;p52"/>
          <p:cNvPicPr preferRelativeResize="0"/>
          <p:nvPr/>
        </p:nvPicPr>
        <p:blipFill>
          <a:blip r:embed="rId3">
            <a:alphaModFix/>
          </a:blip>
          <a:stretch>
            <a:fillRect/>
          </a:stretch>
        </p:blipFill>
        <p:spPr>
          <a:xfrm>
            <a:off x="717175" y="1017725"/>
            <a:ext cx="4594601" cy="3648349"/>
          </a:xfrm>
          <a:prstGeom prst="rect">
            <a:avLst/>
          </a:prstGeom>
          <a:noFill/>
          <a:ln>
            <a:noFill/>
          </a:ln>
        </p:spPr>
      </p:pic>
      <p:pic>
        <p:nvPicPr>
          <p:cNvPr id="375" name="Google Shape;375;p52"/>
          <p:cNvPicPr preferRelativeResize="0"/>
          <p:nvPr/>
        </p:nvPicPr>
        <p:blipFill>
          <a:blip r:embed="rId4">
            <a:alphaModFix/>
          </a:blip>
          <a:stretch>
            <a:fillRect/>
          </a:stretch>
        </p:blipFill>
        <p:spPr>
          <a:xfrm>
            <a:off x="4284400" y="3692300"/>
            <a:ext cx="4547899" cy="973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Supertype + Subtype Tables (Recommended)</a:t>
            </a:r>
            <a:endParaRPr/>
          </a:p>
        </p:txBody>
      </p:sp>
      <p:pic>
        <p:nvPicPr>
          <p:cNvPr id="381" name="Google Shape;381;p53"/>
          <p:cNvPicPr preferRelativeResize="0"/>
          <p:nvPr/>
        </p:nvPicPr>
        <p:blipFill>
          <a:blip r:embed="rId3">
            <a:alphaModFix/>
          </a:blip>
          <a:stretch>
            <a:fillRect/>
          </a:stretch>
        </p:blipFill>
        <p:spPr>
          <a:xfrm>
            <a:off x="627525" y="1170125"/>
            <a:ext cx="5437550" cy="3020875"/>
          </a:xfrm>
          <a:prstGeom prst="rect">
            <a:avLst/>
          </a:prstGeom>
          <a:noFill/>
          <a:ln>
            <a:noFill/>
          </a:ln>
        </p:spPr>
      </p:pic>
      <p:pic>
        <p:nvPicPr>
          <p:cNvPr id="382" name="Google Shape;382;p53"/>
          <p:cNvPicPr preferRelativeResize="0"/>
          <p:nvPr/>
        </p:nvPicPr>
        <p:blipFill>
          <a:blip r:embed="rId4">
            <a:alphaModFix/>
          </a:blip>
          <a:stretch>
            <a:fillRect/>
          </a:stretch>
        </p:blipFill>
        <p:spPr>
          <a:xfrm>
            <a:off x="4291850" y="1922125"/>
            <a:ext cx="4662776" cy="2190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Implementing Specialization/Generalization Hierarchies</a:t>
            </a:r>
            <a:endParaRPr sz="2600"/>
          </a:p>
        </p:txBody>
      </p:sp>
      <p:sp>
        <p:nvSpPr>
          <p:cNvPr id="388" name="Google Shape;38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Goal:</a:t>
            </a:r>
            <a:r>
              <a:rPr lang="en-GB"/>
              <a:t> Map an EER supertype–subtype structure into relational schema.</a:t>
            </a:r>
            <a:endParaRPr/>
          </a:p>
          <a:p>
            <a:pPr indent="0" lvl="0" marL="0" rtl="0" algn="l">
              <a:spcBef>
                <a:spcPts val="1600"/>
              </a:spcBef>
              <a:spcAft>
                <a:spcPts val="0"/>
              </a:spcAft>
              <a:buNone/>
            </a:pPr>
            <a:r>
              <a:rPr lang="en-GB"/>
              <a:t>Three common strategies:</a:t>
            </a:r>
            <a:endParaRPr/>
          </a:p>
          <a:p>
            <a:pPr indent="-342900" lvl="0" marL="457200" rtl="0" algn="l">
              <a:spcBef>
                <a:spcPts val="1600"/>
              </a:spcBef>
              <a:spcAft>
                <a:spcPts val="0"/>
              </a:spcAft>
              <a:buSzPts val="1800"/>
              <a:buAutoNum type="arabicPeriod"/>
            </a:pPr>
            <a:r>
              <a:rPr lang="en-GB"/>
              <a:t>Single Table (All in One Relation)</a:t>
            </a:r>
            <a:endParaRPr/>
          </a:p>
          <a:p>
            <a:pPr indent="-342900" lvl="0" marL="457200" rtl="0" algn="l">
              <a:spcBef>
                <a:spcPts val="0"/>
              </a:spcBef>
              <a:spcAft>
                <a:spcPts val="0"/>
              </a:spcAft>
              <a:buSzPts val="1800"/>
              <a:buAutoNum type="arabicPeriod"/>
            </a:pPr>
            <a:r>
              <a:rPr lang="en-GB"/>
              <a:t>Multiple Tables (One per Subtype, No Supertype Table)</a:t>
            </a:r>
            <a:endParaRPr/>
          </a:p>
          <a:p>
            <a:pPr indent="-342900" lvl="0" marL="457200" rtl="0" algn="l">
              <a:spcBef>
                <a:spcPts val="0"/>
              </a:spcBef>
              <a:spcAft>
                <a:spcPts val="0"/>
              </a:spcAft>
              <a:buSzPts val="1800"/>
              <a:buAutoNum type="arabicPeriod"/>
            </a:pPr>
            <a:r>
              <a:rPr lang="en-GB"/>
              <a:t>Supertype + Subtype Tables (Recommended)</a:t>
            </a:r>
            <a:endParaRPr/>
          </a:p>
          <a:p>
            <a:pPr indent="0" lvl="0" marL="457200" rtl="0" algn="l">
              <a:spcBef>
                <a:spcPts val="1600"/>
              </a:spcBef>
              <a:spcAft>
                <a:spcPts val="1600"/>
              </a:spcAft>
              <a:buNone/>
            </a:pPr>
            <a:r>
              <a:t/>
            </a:r>
            <a:endParaRPr/>
          </a:p>
        </p:txBody>
      </p:sp>
      <p:pic>
        <p:nvPicPr>
          <p:cNvPr id="389" name="Google Shape;389;p54"/>
          <p:cNvPicPr preferRelativeResize="0"/>
          <p:nvPr/>
        </p:nvPicPr>
        <p:blipFill>
          <a:blip r:embed="rId3">
            <a:alphaModFix/>
          </a:blip>
          <a:stretch>
            <a:fillRect/>
          </a:stretch>
        </p:blipFill>
        <p:spPr>
          <a:xfrm>
            <a:off x="311700" y="3255075"/>
            <a:ext cx="6757151" cy="1490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Keys &amp; Constraints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GB"/>
              <a:t>Selecting (Good) Primary Keys</a:t>
            </a:r>
            <a:endParaRPr b="1" sz="2400">
              <a:highlight>
                <a:srgbClr val="FFFF00"/>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Entity Integrity &amp; Primary Key</a:t>
            </a:r>
            <a:endParaRPr/>
          </a:p>
        </p:txBody>
      </p:sp>
      <p:sp>
        <p:nvSpPr>
          <p:cNvPr id="405" name="Google Shape;405;p57"/>
          <p:cNvSpPr txBox="1"/>
          <p:nvPr>
            <p:ph idx="1" type="body"/>
          </p:nvPr>
        </p:nvSpPr>
        <p:spPr>
          <a:xfrm>
            <a:off x="311700" y="1152475"/>
            <a:ext cx="6825000" cy="32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The </a:t>
            </a:r>
            <a:r>
              <a:rPr b="1" lang="en-GB">
                <a:highlight>
                  <a:srgbClr val="FFFF00"/>
                </a:highlight>
              </a:rPr>
              <a:t>most important characteristic</a:t>
            </a:r>
            <a:r>
              <a:rPr lang="en-GB"/>
              <a:t> of an entity is its Primary Key</a:t>
            </a:r>
            <a:endParaRPr/>
          </a:p>
          <a:p>
            <a:pPr indent="-317500" lvl="1" marL="914400" rtl="0" algn="l">
              <a:spcBef>
                <a:spcPts val="0"/>
              </a:spcBef>
              <a:spcAft>
                <a:spcPts val="0"/>
              </a:spcAft>
              <a:buSzPts val="1400"/>
              <a:buChar char="-"/>
            </a:pPr>
            <a:r>
              <a:rPr lang="en-GB"/>
              <a:t>Remember that a primary key could be either </a:t>
            </a:r>
            <a:r>
              <a:rPr b="1" lang="en-GB"/>
              <a:t>a single attribute or a combination of multiple attributes</a:t>
            </a:r>
            <a:endParaRPr b="1"/>
          </a:p>
          <a:p>
            <a:pPr indent="-342900" lvl="0" marL="457200" rtl="0" algn="l">
              <a:spcBef>
                <a:spcPts val="0"/>
              </a:spcBef>
              <a:spcAft>
                <a:spcPts val="0"/>
              </a:spcAft>
              <a:buSzPts val="1800"/>
              <a:buChar char="-"/>
            </a:pPr>
            <a:r>
              <a:rPr lang="en-GB"/>
              <a:t>It is the PK that uniquely identifies every instance of an entity. (Every row of the table)</a:t>
            </a:r>
            <a:endParaRPr/>
          </a:p>
          <a:p>
            <a:pPr indent="-317500" lvl="1" marL="914400" rtl="0" algn="l">
              <a:spcBef>
                <a:spcPts val="0"/>
              </a:spcBef>
              <a:spcAft>
                <a:spcPts val="0"/>
              </a:spcAft>
              <a:buSzPts val="1400"/>
              <a:buChar char="-"/>
            </a:pPr>
            <a:r>
              <a:rPr lang="en-GB"/>
              <a:t>If you can’t uniquely identify the individual instances, then the entity doesn’t show </a:t>
            </a:r>
            <a:r>
              <a:rPr b="1" lang="en-GB"/>
              <a:t>entity integrity.</a:t>
            </a:r>
            <a:r>
              <a:rPr lang="en-GB"/>
              <a:t> </a:t>
            </a:r>
            <a:endParaRPr/>
          </a:p>
          <a:p>
            <a:pPr indent="-342900" lvl="0" marL="457200" rtl="0" algn="l">
              <a:spcBef>
                <a:spcPts val="0"/>
              </a:spcBef>
              <a:spcAft>
                <a:spcPts val="0"/>
              </a:spcAft>
              <a:buSzPts val="1800"/>
              <a:buChar char="-"/>
            </a:pPr>
            <a:r>
              <a:rPr lang="en-GB"/>
              <a:t>The </a:t>
            </a:r>
            <a:r>
              <a:rPr b="1" lang="en-GB">
                <a:highlight>
                  <a:srgbClr val="D9EAD3"/>
                </a:highlight>
              </a:rPr>
              <a:t>efficiency and effectiveness of your DB</a:t>
            </a:r>
            <a:r>
              <a:rPr lang="en-GB"/>
              <a:t> is directly affected by your choice of primary keys. </a:t>
            </a:r>
            <a:endParaRPr/>
          </a:p>
        </p:txBody>
      </p:sp>
      <p:pic>
        <p:nvPicPr>
          <p:cNvPr id="406" name="Google Shape;406;p57"/>
          <p:cNvPicPr preferRelativeResize="0"/>
          <p:nvPr/>
        </p:nvPicPr>
        <p:blipFill>
          <a:blip r:embed="rId3">
            <a:alphaModFix/>
          </a:blip>
          <a:stretch>
            <a:fillRect/>
          </a:stretch>
        </p:blipFill>
        <p:spPr>
          <a:xfrm>
            <a:off x="7216921" y="2201425"/>
            <a:ext cx="1257724" cy="1163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Natural Keys &amp; Primary Keys</a:t>
            </a:r>
            <a:endParaRPr/>
          </a:p>
        </p:txBody>
      </p:sp>
      <p:sp>
        <p:nvSpPr>
          <p:cNvPr id="412" name="Google Shape;412;p58"/>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GB"/>
              <a:t>In the real world, sometimes there are </a:t>
            </a:r>
            <a:r>
              <a:rPr b="1" lang="en-GB">
                <a:highlight>
                  <a:srgbClr val="D9EAD3"/>
                </a:highlight>
              </a:rPr>
              <a:t>natural identifiers</a:t>
            </a:r>
            <a:r>
              <a:rPr lang="en-GB"/>
              <a:t>.</a:t>
            </a:r>
            <a:endParaRPr/>
          </a:p>
          <a:p>
            <a:pPr indent="-317500" lvl="1" marL="914400" rtl="0" algn="l">
              <a:spcBef>
                <a:spcPts val="0"/>
              </a:spcBef>
              <a:spcAft>
                <a:spcPts val="0"/>
              </a:spcAft>
              <a:buSzPts val="1400"/>
              <a:buChar char="-"/>
            </a:pPr>
            <a:r>
              <a:rPr lang="en-GB"/>
              <a:t>e.g.  A car plate number</a:t>
            </a:r>
            <a:endParaRPr/>
          </a:p>
          <a:p>
            <a:pPr indent="-342900" lvl="0" marL="457200" rtl="0" algn="l">
              <a:spcBef>
                <a:spcPts val="0"/>
              </a:spcBef>
              <a:spcAft>
                <a:spcPts val="0"/>
              </a:spcAft>
              <a:buSzPts val="1800"/>
              <a:buChar char="-"/>
            </a:pPr>
            <a:r>
              <a:rPr lang="en-GB"/>
              <a:t>Natural keys are </a:t>
            </a:r>
            <a:r>
              <a:rPr b="1" lang="en-GB">
                <a:highlight>
                  <a:srgbClr val="FFFF00"/>
                </a:highlight>
              </a:rPr>
              <a:t>familiar</a:t>
            </a:r>
            <a:r>
              <a:rPr lang="en-GB"/>
              <a:t> to end users</a:t>
            </a:r>
            <a:endParaRPr/>
          </a:p>
          <a:p>
            <a:pPr indent="-342900" lvl="0" marL="457200" rtl="0" algn="l">
              <a:spcBef>
                <a:spcPts val="0"/>
              </a:spcBef>
              <a:spcAft>
                <a:spcPts val="0"/>
              </a:spcAft>
              <a:buSzPts val="1800"/>
              <a:buChar char="-"/>
            </a:pPr>
            <a:r>
              <a:rPr lang="en-GB"/>
              <a:t>If an entity has a natural identifier, use that as the primary key of the entity when you are modelling. </a:t>
            </a:r>
            <a:endParaRPr/>
          </a:p>
          <a:p>
            <a:pPr indent="-342900" lvl="0" marL="457200" rtl="0" algn="l">
              <a:spcBef>
                <a:spcPts val="0"/>
              </a:spcBef>
              <a:spcAft>
                <a:spcPts val="0"/>
              </a:spcAft>
              <a:buSzPts val="1800"/>
              <a:buChar char="-"/>
            </a:pPr>
            <a:r>
              <a:rPr lang="en-GB"/>
              <a:t>Most natural keys make </a:t>
            </a:r>
            <a:r>
              <a:rPr b="1" lang="en-GB">
                <a:highlight>
                  <a:srgbClr val="FFF2CC"/>
                </a:highlight>
              </a:rPr>
              <a:t>acceptable primary keys</a:t>
            </a:r>
            <a:r>
              <a:rPr lang="en-GB"/>
              <a:t> but make sure that the natural key is also a good key.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What counts as a good primary key?!</a:t>
            </a:r>
            <a:endParaRPr/>
          </a:p>
        </p:txBody>
      </p:sp>
      <p:sp>
        <p:nvSpPr>
          <p:cNvPr id="418" name="Google Shape;418;p59"/>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GB"/>
              <a:t>How many attributes is too many attributes to have in a PK?</a:t>
            </a:r>
            <a:endParaRPr/>
          </a:p>
          <a:p>
            <a:pPr indent="-342900" lvl="0" marL="457200" rtl="0" algn="l">
              <a:spcBef>
                <a:spcPts val="0"/>
              </a:spcBef>
              <a:spcAft>
                <a:spcPts val="0"/>
              </a:spcAft>
              <a:buSzPts val="1800"/>
              <a:buChar char="-"/>
            </a:pPr>
            <a:r>
              <a:rPr lang="en-GB"/>
              <a:t>How long can a PK be?</a:t>
            </a:r>
            <a:endParaRPr/>
          </a:p>
          <a:p>
            <a:pPr indent="-342900" lvl="0" marL="457200" rtl="0" algn="l">
              <a:spcBef>
                <a:spcPts val="0"/>
              </a:spcBef>
              <a:spcAft>
                <a:spcPts val="0"/>
              </a:spcAft>
              <a:buSzPts val="1800"/>
              <a:buChar char="-"/>
            </a:pPr>
            <a:r>
              <a:rPr lang="en-GB"/>
              <a:t>Why do we choose EMP_NUM as PK and not a combination of EMP_LNAME, EMP_FNAME and EMP_DOB?</a:t>
            </a:r>
            <a:endParaRPr/>
          </a:p>
          <a:p>
            <a:pPr indent="-342900" lvl="0" marL="457200" rtl="0" algn="l">
              <a:spcBef>
                <a:spcPts val="0"/>
              </a:spcBef>
              <a:spcAft>
                <a:spcPts val="0"/>
              </a:spcAft>
              <a:buSzPts val="1800"/>
              <a:buChar char="-"/>
            </a:pPr>
            <a:r>
              <a:rPr lang="en-GB"/>
              <a:t>To answer questions, we need to understand a few things: </a:t>
            </a:r>
            <a:endParaRPr/>
          </a:p>
          <a:p>
            <a:pPr indent="-342900" lvl="0" marL="914400" rtl="0" algn="l">
              <a:spcBef>
                <a:spcPts val="0"/>
              </a:spcBef>
              <a:spcAft>
                <a:spcPts val="0"/>
              </a:spcAft>
              <a:buSzPts val="1800"/>
              <a:buAutoNum type="arabicPeriod"/>
            </a:pPr>
            <a:r>
              <a:rPr lang="en-GB"/>
              <a:t>We have to distinguish between </a:t>
            </a:r>
            <a:r>
              <a:rPr b="1" lang="en-GB">
                <a:highlight>
                  <a:srgbClr val="FFFF00"/>
                </a:highlight>
              </a:rPr>
              <a:t>identification vs. description</a:t>
            </a:r>
            <a:r>
              <a:rPr lang="en-GB"/>
              <a:t>. </a:t>
            </a:r>
            <a:endParaRPr/>
          </a:p>
          <a:p>
            <a:pPr indent="-342900" lvl="0" marL="914400" rtl="0" algn="l">
              <a:spcBef>
                <a:spcPts val="0"/>
              </a:spcBef>
              <a:spcAft>
                <a:spcPts val="0"/>
              </a:spcAft>
              <a:buSzPts val="1800"/>
              <a:buAutoNum type="arabicPeriod"/>
            </a:pPr>
            <a:r>
              <a:rPr lang="en-GB"/>
              <a:t>We have to consider the effect that the choice of PKs have on the </a:t>
            </a:r>
            <a:r>
              <a:rPr b="1" lang="en-GB">
                <a:highlight>
                  <a:srgbClr val="D9EAD3"/>
                </a:highlight>
              </a:rPr>
              <a:t>implementation of relationships</a:t>
            </a:r>
            <a:r>
              <a:rPr lang="en-GB"/>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400"/>
              <a:t>PKs are </a:t>
            </a:r>
            <a:r>
              <a:rPr b="1" lang="en-GB" sz="2400">
                <a:highlight>
                  <a:srgbClr val="FFFF00"/>
                </a:highlight>
              </a:rPr>
              <a:t>not to describe</a:t>
            </a:r>
            <a:r>
              <a:rPr b="1" lang="en-GB" sz="2400"/>
              <a:t> the entity</a:t>
            </a:r>
            <a:r>
              <a:rPr lang="en-GB" sz="2400"/>
              <a:t>. They are to be used to </a:t>
            </a:r>
            <a:r>
              <a:rPr b="1" lang="en-GB" sz="2400">
                <a:highlight>
                  <a:srgbClr val="D9EAD3"/>
                </a:highlight>
              </a:rPr>
              <a:t>uniquely identify</a:t>
            </a:r>
            <a:r>
              <a:rPr lang="en-GB" sz="2400"/>
              <a:t> the entity, so that the value of other (descriptive) attributes can be quickly found.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Desirable Primary Keys</a:t>
            </a:r>
            <a:endParaRPr/>
          </a:p>
        </p:txBody>
      </p:sp>
      <p:sp>
        <p:nvSpPr>
          <p:cNvPr id="429" name="Google Shape;429;p61"/>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GB"/>
              <a:t>Unique values</a:t>
            </a:r>
            <a:endParaRPr/>
          </a:p>
          <a:p>
            <a:pPr indent="-342900" lvl="0" marL="457200" rtl="0" algn="l">
              <a:spcBef>
                <a:spcPts val="0"/>
              </a:spcBef>
              <a:spcAft>
                <a:spcPts val="0"/>
              </a:spcAft>
              <a:buSzPts val="1800"/>
              <a:buChar char="-"/>
            </a:pPr>
            <a:r>
              <a:rPr lang="en-GB"/>
              <a:t>Non-intelligent</a:t>
            </a:r>
            <a:endParaRPr/>
          </a:p>
          <a:p>
            <a:pPr indent="-342900" lvl="0" marL="457200" rtl="0" algn="l">
              <a:spcBef>
                <a:spcPts val="0"/>
              </a:spcBef>
              <a:spcAft>
                <a:spcPts val="0"/>
              </a:spcAft>
              <a:buSzPts val="1800"/>
              <a:buChar char="-"/>
            </a:pPr>
            <a:r>
              <a:rPr lang="en-GB"/>
              <a:t>No change over time</a:t>
            </a:r>
            <a:endParaRPr/>
          </a:p>
          <a:p>
            <a:pPr indent="-342900" lvl="0" marL="457200" rtl="0" algn="l">
              <a:spcBef>
                <a:spcPts val="0"/>
              </a:spcBef>
              <a:spcAft>
                <a:spcPts val="0"/>
              </a:spcAft>
              <a:buSzPts val="1800"/>
              <a:buChar char="-"/>
            </a:pPr>
            <a:r>
              <a:rPr lang="en-GB"/>
              <a:t>Preferably single-attribute</a:t>
            </a:r>
            <a:endParaRPr/>
          </a:p>
          <a:p>
            <a:pPr indent="-342900" lvl="0" marL="457200" rtl="0" algn="l">
              <a:spcBef>
                <a:spcPts val="0"/>
              </a:spcBef>
              <a:spcAft>
                <a:spcPts val="0"/>
              </a:spcAft>
              <a:buSzPts val="1800"/>
              <a:buChar char="-"/>
            </a:pPr>
            <a:r>
              <a:rPr lang="en-GB"/>
              <a:t>Preferably numeric</a:t>
            </a:r>
            <a:endParaRPr/>
          </a:p>
          <a:p>
            <a:pPr indent="-342900" lvl="0" marL="457200" rtl="0" algn="l">
              <a:spcBef>
                <a:spcPts val="0"/>
              </a:spcBef>
              <a:spcAft>
                <a:spcPts val="0"/>
              </a:spcAft>
              <a:buSzPts val="1800"/>
              <a:buChar char="-"/>
            </a:pPr>
            <a:r>
              <a:rPr lang="en-GB"/>
              <a:t>Security-compliant</a:t>
            </a:r>
            <a:endParaRPr/>
          </a:p>
        </p:txBody>
      </p:sp>
      <p:pic>
        <p:nvPicPr>
          <p:cNvPr id="430" name="Google Shape;430;p61"/>
          <p:cNvPicPr preferRelativeResize="0"/>
          <p:nvPr/>
        </p:nvPicPr>
        <p:blipFill>
          <a:blip r:embed="rId3">
            <a:alphaModFix/>
          </a:blip>
          <a:stretch>
            <a:fillRect/>
          </a:stretch>
        </p:blipFill>
        <p:spPr>
          <a:xfrm>
            <a:off x="4034518" y="1152476"/>
            <a:ext cx="4797782" cy="3832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489875" y="1241738"/>
            <a:ext cx="3406500" cy="126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800">
                <a:highlight>
                  <a:srgbClr val="FFFF00"/>
                </a:highlight>
              </a:rPr>
              <a:t>Data Structures</a:t>
            </a:r>
            <a:endParaRPr sz="1800">
              <a:highlight>
                <a:srgbClr val="FFFF00"/>
              </a:highlight>
            </a:endParaRPr>
          </a:p>
          <a:p>
            <a:pPr indent="-317500" lvl="0" marL="457200" rtl="0" algn="l">
              <a:spcBef>
                <a:spcPts val="0"/>
              </a:spcBef>
              <a:spcAft>
                <a:spcPts val="0"/>
              </a:spcAft>
              <a:buSzPts val="1400"/>
              <a:buChar char="-"/>
            </a:pPr>
            <a:r>
              <a:rPr b="1" lang="en-GB" sz="1400"/>
              <a:t>Rows</a:t>
            </a:r>
            <a:r>
              <a:rPr lang="en-GB" sz="1400"/>
              <a:t> are entities</a:t>
            </a:r>
            <a:endParaRPr sz="1400"/>
          </a:p>
          <a:p>
            <a:pPr indent="-317500" lvl="0" marL="457200" rtl="0" algn="l">
              <a:spcBef>
                <a:spcPts val="0"/>
              </a:spcBef>
              <a:spcAft>
                <a:spcPts val="0"/>
              </a:spcAft>
              <a:buSzPts val="1400"/>
              <a:buChar char="-"/>
            </a:pPr>
            <a:r>
              <a:rPr b="1" lang="en-GB" sz="1400"/>
              <a:t>Columns</a:t>
            </a:r>
            <a:r>
              <a:rPr lang="en-GB" sz="1400"/>
              <a:t> are attributes</a:t>
            </a:r>
            <a:endParaRPr sz="1400"/>
          </a:p>
          <a:p>
            <a:pPr indent="-317500" lvl="0" marL="457200" rtl="0" algn="l">
              <a:spcBef>
                <a:spcPts val="0"/>
              </a:spcBef>
              <a:spcAft>
                <a:spcPts val="0"/>
              </a:spcAft>
              <a:buSzPts val="1400"/>
              <a:buChar char="-"/>
            </a:pPr>
            <a:r>
              <a:rPr b="1" lang="en-GB" sz="1400"/>
              <a:t>Relationships</a:t>
            </a:r>
            <a:r>
              <a:rPr lang="en-GB" sz="1400"/>
              <a:t> through common attributes</a:t>
            </a:r>
            <a:endParaRPr sz="1400"/>
          </a:p>
        </p:txBody>
      </p:sp>
      <p:sp>
        <p:nvSpPr>
          <p:cNvPr id="90" name="Google Shape;90;p17"/>
          <p:cNvSpPr txBox="1"/>
          <p:nvPr>
            <p:ph type="title"/>
          </p:nvPr>
        </p:nvSpPr>
        <p:spPr>
          <a:xfrm>
            <a:off x="487025" y="2684600"/>
            <a:ext cx="3547200" cy="9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800">
                <a:highlight>
                  <a:srgbClr val="FFFF00"/>
                </a:highlight>
              </a:rPr>
              <a:t>Rules</a:t>
            </a:r>
            <a:endParaRPr sz="1800">
              <a:highlight>
                <a:srgbClr val="FFFF00"/>
              </a:highlight>
            </a:endParaRPr>
          </a:p>
          <a:p>
            <a:pPr indent="-317500" lvl="0" marL="457200" rtl="0" algn="l">
              <a:spcBef>
                <a:spcPts val="0"/>
              </a:spcBef>
              <a:spcAft>
                <a:spcPts val="0"/>
              </a:spcAft>
              <a:buSzPts val="1400"/>
              <a:buChar char="-"/>
            </a:pPr>
            <a:r>
              <a:rPr lang="en-GB" sz="1400"/>
              <a:t>e.g.</a:t>
            </a:r>
            <a:r>
              <a:rPr lang="en-GB" sz="1400">
                <a:highlight>
                  <a:srgbClr val="F3F3F3"/>
                </a:highlight>
              </a:rPr>
              <a:t>code</a:t>
            </a:r>
            <a:r>
              <a:rPr lang="en-GB" sz="1400"/>
              <a:t> can not be </a:t>
            </a:r>
            <a:r>
              <a:rPr b="1" lang="en-GB" sz="1400"/>
              <a:t>null</a:t>
            </a:r>
            <a:r>
              <a:rPr lang="en-GB" sz="1400"/>
              <a:t> </a:t>
            </a:r>
            <a:endParaRPr sz="1400"/>
          </a:p>
          <a:p>
            <a:pPr indent="-317500" lvl="0" marL="457200" rtl="0" algn="l">
              <a:spcBef>
                <a:spcPts val="0"/>
              </a:spcBef>
              <a:spcAft>
                <a:spcPts val="0"/>
              </a:spcAft>
              <a:buSzPts val="1400"/>
              <a:buChar char="-"/>
            </a:pPr>
            <a:r>
              <a:rPr lang="en-GB" sz="1400"/>
              <a:t>e.g </a:t>
            </a:r>
            <a:r>
              <a:rPr lang="en-GB" sz="1400">
                <a:highlight>
                  <a:srgbClr val="EFEFEF"/>
                </a:highlight>
              </a:rPr>
              <a:t>code</a:t>
            </a:r>
            <a:r>
              <a:rPr lang="en-GB" sz="1400"/>
              <a:t> should be </a:t>
            </a:r>
            <a:r>
              <a:rPr b="1" lang="en-GB" sz="1400"/>
              <a:t>unique</a:t>
            </a:r>
            <a:endParaRPr b="1" sz="1400"/>
          </a:p>
        </p:txBody>
      </p:sp>
      <p:sp>
        <p:nvSpPr>
          <p:cNvPr id="91" name="Google Shape;91;p17"/>
          <p:cNvSpPr txBox="1"/>
          <p:nvPr>
            <p:ph type="title"/>
          </p:nvPr>
        </p:nvSpPr>
        <p:spPr>
          <a:xfrm>
            <a:off x="489875" y="3642988"/>
            <a:ext cx="4487400" cy="9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800">
                <a:highlight>
                  <a:srgbClr val="FFFF00"/>
                </a:highlight>
              </a:rPr>
              <a:t>Data Manipulation Methodology</a:t>
            </a:r>
            <a:endParaRPr sz="1800">
              <a:highlight>
                <a:srgbClr val="FFFF00"/>
              </a:highlight>
            </a:endParaRPr>
          </a:p>
          <a:p>
            <a:pPr indent="-330200" lvl="0" marL="457200" rtl="0" algn="l">
              <a:spcBef>
                <a:spcPts val="0"/>
              </a:spcBef>
              <a:spcAft>
                <a:spcPts val="0"/>
              </a:spcAft>
              <a:buSzPts val="1600"/>
              <a:buChar char="-"/>
            </a:pPr>
            <a:r>
              <a:rPr lang="en-GB" sz="1600"/>
              <a:t>SQL</a:t>
            </a:r>
            <a:endParaRPr sz="1800"/>
          </a:p>
        </p:txBody>
      </p:sp>
      <p:graphicFrame>
        <p:nvGraphicFramePr>
          <p:cNvPr id="92" name="Google Shape;92;p17"/>
          <p:cNvGraphicFramePr/>
          <p:nvPr/>
        </p:nvGraphicFramePr>
        <p:xfrm>
          <a:off x="4237000" y="1054525"/>
          <a:ext cx="3000000" cy="3000000"/>
        </p:xfrm>
        <a:graphic>
          <a:graphicData uri="http://schemas.openxmlformats.org/drawingml/2006/table">
            <a:tbl>
              <a:tblPr>
                <a:noFill/>
                <a:tableStyleId>{5AA94002-EC65-4DDE-9536-5A536A67E141}</a:tableStyleId>
              </a:tblPr>
              <a:tblGrid>
                <a:gridCol w="908900"/>
                <a:gridCol w="947550"/>
                <a:gridCol w="923800"/>
                <a:gridCol w="625050"/>
                <a:gridCol w="1113450"/>
              </a:tblGrid>
              <a:tr h="352800">
                <a:tc>
                  <a:txBody>
                    <a:bodyPr/>
                    <a:lstStyle/>
                    <a:p>
                      <a:pPr indent="0" lvl="0" marL="0" rtl="0" algn="ctr">
                        <a:spcBef>
                          <a:spcPts val="0"/>
                        </a:spcBef>
                        <a:spcAft>
                          <a:spcPts val="0"/>
                        </a:spcAft>
                        <a:buNone/>
                      </a:pPr>
                      <a:r>
                        <a:rPr b="1" lang="en-GB" sz="1000">
                          <a:highlight>
                            <a:srgbClr val="EFEFEF"/>
                          </a:highlight>
                        </a:rPr>
                        <a:t>agent_code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agent_last_name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agent_first_name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agent_initial</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agent_phone</a:t>
                      </a:r>
                      <a:endParaRPr b="1" sz="1000">
                        <a:highlight>
                          <a:srgbClr val="EFEFEF"/>
                        </a:highlight>
                      </a:endParaRPr>
                    </a:p>
                  </a:txBody>
                  <a:tcPr marT="91425" marB="91425" marR="91425" marL="91425">
                    <a:solidFill>
                      <a:srgbClr val="F3F3F3"/>
                    </a:solidFill>
                  </a:tcPr>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93" name="Google Shape;93;p17"/>
          <p:cNvCxnSpPr/>
          <p:nvPr/>
        </p:nvCxnSpPr>
        <p:spPr>
          <a:xfrm>
            <a:off x="3303125" y="1449375"/>
            <a:ext cx="783300" cy="0"/>
          </a:xfrm>
          <a:prstGeom prst="straightConnector1">
            <a:avLst/>
          </a:prstGeom>
          <a:noFill/>
          <a:ln cap="flat" cmpd="sng" w="38100">
            <a:solidFill>
              <a:srgbClr val="000000"/>
            </a:solidFill>
            <a:prstDash val="solid"/>
            <a:round/>
            <a:headEnd len="med" w="med" type="none"/>
            <a:tailEnd len="med" w="med" type="triangle"/>
          </a:ln>
        </p:spPr>
      </p:cxnSp>
      <p:sp>
        <p:nvSpPr>
          <p:cNvPr id="94" name="Google Shape;94;p17"/>
          <p:cNvSpPr txBox="1"/>
          <p:nvPr/>
        </p:nvSpPr>
        <p:spPr>
          <a:xfrm>
            <a:off x="4058825" y="605925"/>
            <a:ext cx="16986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AGENT Table</a:t>
            </a:r>
            <a:endParaRPr b="1"/>
          </a:p>
        </p:txBody>
      </p:sp>
      <p:graphicFrame>
        <p:nvGraphicFramePr>
          <p:cNvPr id="95" name="Google Shape;95;p17"/>
          <p:cNvGraphicFramePr/>
          <p:nvPr/>
        </p:nvGraphicFramePr>
        <p:xfrm>
          <a:off x="5072300" y="3273825"/>
          <a:ext cx="3000000" cy="3000000"/>
        </p:xfrm>
        <a:graphic>
          <a:graphicData uri="http://schemas.openxmlformats.org/drawingml/2006/table">
            <a:tbl>
              <a:tblPr>
                <a:noFill/>
                <a:tableStyleId>{5AA94002-EC65-4DDE-9536-5A536A67E141}</a:tableStyleId>
              </a:tblPr>
              <a:tblGrid>
                <a:gridCol w="837625"/>
                <a:gridCol w="849100"/>
                <a:gridCol w="835750"/>
                <a:gridCol w="977875"/>
              </a:tblGrid>
              <a:tr h="352800">
                <a:tc>
                  <a:txBody>
                    <a:bodyPr/>
                    <a:lstStyle/>
                    <a:p>
                      <a:pPr indent="0" lvl="0" marL="0" rtl="0" algn="ctr">
                        <a:spcBef>
                          <a:spcPts val="0"/>
                        </a:spcBef>
                        <a:spcAft>
                          <a:spcPts val="0"/>
                        </a:spcAft>
                        <a:buNone/>
                      </a:pPr>
                      <a:r>
                        <a:rPr b="1" lang="en-GB" sz="1000">
                          <a:highlight>
                            <a:srgbClr val="EFEFEF"/>
                          </a:highlight>
                        </a:rPr>
                        <a:t>customer_code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customer_last_name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customer_first_name</a:t>
                      </a:r>
                      <a:endParaRPr b="1" sz="1000">
                        <a:highlight>
                          <a:srgbClr val="EFEFEF"/>
                        </a:highlight>
                      </a:endParaRPr>
                    </a:p>
                  </a:txBody>
                  <a:tcPr marT="91425" marB="91425" marR="91425" marL="91425">
                    <a:solidFill>
                      <a:srgbClr val="F3F3F3"/>
                    </a:solidFill>
                  </a:tcPr>
                </a:tc>
                <a:tc>
                  <a:txBody>
                    <a:bodyPr/>
                    <a:lstStyle/>
                    <a:p>
                      <a:pPr indent="0" lvl="0" marL="0" rtl="0" algn="ctr">
                        <a:spcBef>
                          <a:spcPts val="0"/>
                        </a:spcBef>
                        <a:spcAft>
                          <a:spcPts val="0"/>
                        </a:spcAft>
                        <a:buNone/>
                      </a:pPr>
                      <a:r>
                        <a:rPr b="1" lang="en-GB" sz="1000">
                          <a:highlight>
                            <a:srgbClr val="EFEFEF"/>
                          </a:highlight>
                        </a:rPr>
                        <a:t>agent_code</a:t>
                      </a:r>
                      <a:endParaRPr b="1" sz="1000">
                        <a:highlight>
                          <a:srgbClr val="EFEFEF"/>
                        </a:highlight>
                      </a:endParaRPr>
                    </a:p>
                  </a:txBody>
                  <a:tcPr marT="91425" marB="91425" marR="91425" marL="91425">
                    <a:solidFill>
                      <a:srgbClr val="F3F3F3"/>
                    </a:solidFill>
                  </a:tcPr>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528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6" name="Google Shape;96;p17"/>
          <p:cNvSpPr txBox="1"/>
          <p:nvPr/>
        </p:nvSpPr>
        <p:spPr>
          <a:xfrm>
            <a:off x="4977275" y="2825225"/>
            <a:ext cx="16986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CUSTOMER Table</a:t>
            </a:r>
            <a:endParaRPr b="1"/>
          </a:p>
        </p:txBody>
      </p:sp>
      <p:sp>
        <p:nvSpPr>
          <p:cNvPr id="97" name="Google Shape;97;p17"/>
          <p:cNvSpPr/>
          <p:nvPr/>
        </p:nvSpPr>
        <p:spPr>
          <a:xfrm>
            <a:off x="4620700" y="2567025"/>
            <a:ext cx="3599275" cy="763977"/>
          </a:xfrm>
          <a:custGeom>
            <a:rect b="b" l="l" r="r" t="t"/>
            <a:pathLst>
              <a:path extrusionOk="0" h="22807" w="143971">
                <a:moveTo>
                  <a:pt x="0" y="0"/>
                </a:moveTo>
                <a:lnTo>
                  <a:pt x="476" y="5227"/>
                </a:lnTo>
                <a:lnTo>
                  <a:pt x="143021" y="5227"/>
                </a:lnTo>
                <a:lnTo>
                  <a:pt x="143971" y="22807"/>
                </a:lnTo>
              </a:path>
            </a:pathLst>
          </a:custGeom>
          <a:noFill/>
          <a:ln cap="flat" cmpd="sng" w="38100">
            <a:solidFill>
              <a:srgbClr val="FF0000"/>
            </a:solidFill>
            <a:prstDash val="solid"/>
            <a:round/>
            <a:headEnd len="med" w="med" type="none"/>
            <a:tailEnd len="med" w="med" type="none"/>
          </a:ln>
        </p:spPr>
      </p:sp>
      <p:sp>
        <p:nvSpPr>
          <p:cNvPr id="98" name="Google Shape;98;p17"/>
          <p:cNvSpPr txBox="1"/>
          <p:nvPr/>
        </p:nvSpPr>
        <p:spPr>
          <a:xfrm>
            <a:off x="487025" y="380125"/>
            <a:ext cx="35994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When to use composite primary keys?</a:t>
            </a:r>
            <a:endParaRPr/>
          </a:p>
        </p:txBody>
      </p:sp>
      <p:sp>
        <p:nvSpPr>
          <p:cNvPr id="436" name="Google Shape;436;p62"/>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GB"/>
              <a:t>When we say that we prefer PKs to be single-valued, that doesn’t mean composite primary keys are not allowed. </a:t>
            </a:r>
            <a:endParaRPr/>
          </a:p>
          <a:p>
            <a:pPr indent="-342900" lvl="0" marL="457200" rtl="0" algn="l">
              <a:spcBef>
                <a:spcPts val="0"/>
              </a:spcBef>
              <a:spcAft>
                <a:spcPts val="0"/>
              </a:spcAft>
              <a:buSzPts val="1800"/>
              <a:buChar char="-"/>
            </a:pPr>
            <a:r>
              <a:rPr lang="en-GB"/>
              <a:t>Composite keys are very useful as:</a:t>
            </a:r>
            <a:endParaRPr/>
          </a:p>
          <a:p>
            <a:pPr indent="-317500" lvl="1" marL="914400" rtl="0" algn="l">
              <a:spcBef>
                <a:spcPts val="0"/>
              </a:spcBef>
              <a:spcAft>
                <a:spcPts val="0"/>
              </a:spcAft>
              <a:buSzPts val="1400"/>
              <a:buChar char="-"/>
            </a:pPr>
            <a:r>
              <a:rPr lang="en-GB"/>
              <a:t>identifiers in </a:t>
            </a:r>
            <a:r>
              <a:rPr b="1" lang="en-GB">
                <a:highlight>
                  <a:srgbClr val="FFFF00"/>
                </a:highlight>
              </a:rPr>
              <a:t>composite entities</a:t>
            </a:r>
            <a:r>
              <a:rPr b="1" lang="en-GB"/>
              <a:t>.</a:t>
            </a:r>
            <a:r>
              <a:rPr lang="en-GB"/>
              <a:t> e.g. in ENROLL: a student cannot enrol more than once in the same class. </a:t>
            </a:r>
            <a:endParaRPr/>
          </a:p>
          <a:p>
            <a:pPr indent="-317500" lvl="1" marL="914400" rtl="0" algn="l">
              <a:spcBef>
                <a:spcPts val="0"/>
              </a:spcBef>
              <a:spcAft>
                <a:spcPts val="0"/>
              </a:spcAft>
              <a:buSzPts val="1400"/>
              <a:buChar char="-"/>
            </a:pPr>
            <a:r>
              <a:rPr lang="en-GB"/>
              <a:t>identifiers of </a:t>
            </a:r>
            <a:r>
              <a:rPr b="1" lang="en-GB">
                <a:highlight>
                  <a:srgbClr val="D9EAD3"/>
                </a:highlight>
              </a:rPr>
              <a:t>weak entities</a:t>
            </a:r>
            <a:r>
              <a:rPr lang="en-GB"/>
              <a:t>.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Composite PKs for Weak Entities</a:t>
            </a:r>
            <a:endParaRPr/>
          </a:p>
        </p:txBody>
      </p:sp>
      <p:sp>
        <p:nvSpPr>
          <p:cNvPr id="442" name="Google Shape;442;p63"/>
          <p:cNvSpPr txBox="1"/>
          <p:nvPr>
            <p:ph idx="1" type="body"/>
          </p:nvPr>
        </p:nvSpPr>
        <p:spPr>
          <a:xfrm>
            <a:off x="311700" y="1152475"/>
            <a:ext cx="5472600" cy="32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Remember that weak entities are usually used to represent one of the two situations below:</a:t>
            </a:r>
            <a:endParaRPr/>
          </a:p>
          <a:p>
            <a:pPr indent="-317500" lvl="0" marL="457200" rtl="0" algn="l">
              <a:spcBef>
                <a:spcPts val="1600"/>
              </a:spcBef>
              <a:spcAft>
                <a:spcPts val="0"/>
              </a:spcAft>
              <a:buSzPts val="1400"/>
              <a:buChar char="-"/>
            </a:pPr>
            <a:r>
              <a:rPr lang="en-GB" sz="1400"/>
              <a:t>A real-world object that can only be in the database because of </a:t>
            </a:r>
            <a:r>
              <a:rPr b="1" lang="en-GB" sz="1400">
                <a:highlight>
                  <a:srgbClr val="FFFF00"/>
                </a:highlight>
              </a:rPr>
              <a:t>existence-dependence</a:t>
            </a:r>
            <a:r>
              <a:rPr lang="en-GB" sz="1400"/>
              <a:t> on another entity. Even though the two entities might be independent in the real-world.e.g. EMPLOYEE &amp; DEPENDENT</a:t>
            </a:r>
            <a:endParaRPr sz="1400"/>
          </a:p>
          <a:p>
            <a:pPr indent="-317500" lvl="0" marL="457200" rtl="0" algn="l">
              <a:spcBef>
                <a:spcPts val="0"/>
              </a:spcBef>
              <a:spcAft>
                <a:spcPts val="0"/>
              </a:spcAft>
              <a:buSzPts val="1400"/>
              <a:buChar char="-"/>
            </a:pPr>
            <a:r>
              <a:rPr lang="en-GB" sz="1400"/>
              <a:t>When a real-world object is </a:t>
            </a:r>
            <a:r>
              <a:rPr b="1" lang="en-GB" sz="1400">
                <a:highlight>
                  <a:srgbClr val="D9EAD3"/>
                </a:highlight>
              </a:rPr>
              <a:t>represented by multiple entities</a:t>
            </a:r>
            <a:r>
              <a:rPr lang="en-GB" sz="1400"/>
              <a:t> in our models. e.g. INVOICE &amp; LINE </a:t>
            </a:r>
            <a:endParaRPr/>
          </a:p>
          <a:p>
            <a:pPr indent="0" lvl="0" marL="0" rtl="0" algn="l">
              <a:spcBef>
                <a:spcPts val="1600"/>
              </a:spcBef>
              <a:spcAft>
                <a:spcPts val="1600"/>
              </a:spcAft>
              <a:buNone/>
            </a:pPr>
            <a:r>
              <a:rPr lang="en-GB"/>
              <a:t>In both cases, using a composite primary key is a good choice as it ensures the weak entity has a strong identifying relationship to its parent entity.</a:t>
            </a:r>
            <a:endParaRPr/>
          </a:p>
        </p:txBody>
      </p:sp>
      <p:pic>
        <p:nvPicPr>
          <p:cNvPr id="443" name="Google Shape;443;p63"/>
          <p:cNvPicPr preferRelativeResize="0"/>
          <p:nvPr/>
        </p:nvPicPr>
        <p:blipFill>
          <a:blip r:embed="rId3">
            <a:alphaModFix/>
          </a:blip>
          <a:stretch>
            <a:fillRect/>
          </a:stretch>
        </p:blipFill>
        <p:spPr>
          <a:xfrm>
            <a:off x="5784300" y="1670275"/>
            <a:ext cx="3145350" cy="1174525"/>
          </a:xfrm>
          <a:prstGeom prst="rect">
            <a:avLst/>
          </a:prstGeom>
          <a:noFill/>
          <a:ln>
            <a:noFill/>
          </a:ln>
        </p:spPr>
      </p:pic>
      <p:pic>
        <p:nvPicPr>
          <p:cNvPr id="444" name="Google Shape;444;p63"/>
          <p:cNvPicPr preferRelativeResize="0"/>
          <p:nvPr/>
        </p:nvPicPr>
        <p:blipFill>
          <a:blip r:embed="rId4">
            <a:alphaModFix/>
          </a:blip>
          <a:stretch>
            <a:fillRect/>
          </a:stretch>
        </p:blipFill>
        <p:spPr>
          <a:xfrm>
            <a:off x="5821449" y="2844800"/>
            <a:ext cx="3071061" cy="1174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When to use surrogate primary keys?</a:t>
            </a:r>
            <a:endParaRPr/>
          </a:p>
        </p:txBody>
      </p:sp>
      <p:sp>
        <p:nvSpPr>
          <p:cNvPr id="450" name="Google Shape;450;p64"/>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GB"/>
              <a:t>When we do not have a natural key, or the natural key doesn’t make an appropriate PK, we can use Surrogate Keys.</a:t>
            </a:r>
            <a:endParaRPr/>
          </a:p>
          <a:p>
            <a:pPr indent="-342900" lvl="0" marL="457200" rtl="0" algn="l">
              <a:spcBef>
                <a:spcPts val="0"/>
              </a:spcBef>
              <a:spcAft>
                <a:spcPts val="0"/>
              </a:spcAft>
              <a:buSzPts val="1800"/>
              <a:buChar char="-"/>
            </a:pPr>
            <a:r>
              <a:rPr lang="en-GB"/>
              <a:t>Surrogate Key (Also called </a:t>
            </a:r>
            <a:r>
              <a:rPr b="1" lang="en-GB">
                <a:highlight>
                  <a:srgbClr val="FFFF00"/>
                </a:highlight>
              </a:rPr>
              <a:t>Codes</a:t>
            </a:r>
            <a:r>
              <a:rPr lang="en-GB"/>
              <a:t>) are </a:t>
            </a:r>
            <a:r>
              <a:rPr b="1" lang="en-GB">
                <a:highlight>
                  <a:srgbClr val="D9EAD3"/>
                </a:highlight>
              </a:rPr>
              <a:t>designed by the DB designer</a:t>
            </a:r>
            <a:r>
              <a:rPr lang="en-GB"/>
              <a:t>. To simplify identification of instances (not description).</a:t>
            </a:r>
            <a:endParaRPr/>
          </a:p>
          <a:p>
            <a:pPr indent="-317500" lvl="1" marL="914400" rtl="0" algn="l">
              <a:spcBef>
                <a:spcPts val="0"/>
              </a:spcBef>
              <a:spcAft>
                <a:spcPts val="0"/>
              </a:spcAft>
              <a:buSzPts val="1400"/>
              <a:buChar char="-"/>
            </a:pPr>
            <a:r>
              <a:rPr lang="en-GB"/>
              <a:t>Has </a:t>
            </a:r>
            <a:r>
              <a:rPr b="1" lang="en-GB">
                <a:highlight>
                  <a:srgbClr val="FFF2CC"/>
                </a:highlight>
              </a:rPr>
              <a:t>no meaning</a:t>
            </a:r>
            <a:r>
              <a:rPr lang="en-GB"/>
              <a:t> in the user environment</a:t>
            </a:r>
            <a:endParaRPr/>
          </a:p>
          <a:p>
            <a:pPr indent="-317500" lvl="1" marL="914400" rtl="0" algn="l">
              <a:spcBef>
                <a:spcPts val="0"/>
              </a:spcBef>
              <a:spcAft>
                <a:spcPts val="0"/>
              </a:spcAft>
              <a:buSzPts val="1400"/>
              <a:buChar char="-"/>
            </a:pPr>
            <a:r>
              <a:rPr b="1" lang="en-GB">
                <a:highlight>
                  <a:srgbClr val="F4CCCC"/>
                </a:highlight>
              </a:rPr>
              <a:t>DBMS can generate</a:t>
            </a:r>
            <a:r>
              <a:rPr lang="en-GB"/>
              <a:t> values (codes) for us. Since there doesn’t have to be any meaning. </a:t>
            </a:r>
            <a:endParaRPr/>
          </a:p>
          <a:p>
            <a:pPr indent="-342900" lvl="0" marL="457200" rtl="0" algn="l">
              <a:spcBef>
                <a:spcPts val="0"/>
              </a:spcBef>
              <a:spcAft>
                <a:spcPts val="0"/>
              </a:spcAft>
              <a:buSzPts val="1800"/>
              <a:buChar char="-"/>
            </a:pPr>
            <a:r>
              <a:rPr lang="en-GB"/>
              <a:t>Surrogate keys are accepted practice in today’s complex data environments.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5"/>
          <p:cNvPicPr preferRelativeResize="0"/>
          <p:nvPr/>
        </p:nvPicPr>
        <p:blipFill>
          <a:blip r:embed="rId3">
            <a:alphaModFix/>
          </a:blip>
          <a:stretch>
            <a:fillRect/>
          </a:stretch>
        </p:blipFill>
        <p:spPr>
          <a:xfrm>
            <a:off x="823700" y="2129325"/>
            <a:ext cx="7496599" cy="2537900"/>
          </a:xfrm>
          <a:prstGeom prst="rect">
            <a:avLst/>
          </a:prstGeom>
          <a:noFill/>
          <a:ln>
            <a:noFill/>
          </a:ln>
        </p:spPr>
      </p:pic>
      <p:sp>
        <p:nvSpPr>
          <p:cNvPr id="456" name="Google Shape;456;p65"/>
          <p:cNvSpPr txBox="1"/>
          <p:nvPr>
            <p:ph idx="4294967295" type="body"/>
          </p:nvPr>
        </p:nvSpPr>
        <p:spPr>
          <a:xfrm>
            <a:off x="311700" y="1152475"/>
            <a:ext cx="8520600" cy="84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Is there a good natural key?</a:t>
            </a:r>
            <a:endParaRPr sz="1400"/>
          </a:p>
          <a:p>
            <a:pPr indent="-317500" lvl="0" marL="457200" rtl="0" algn="l">
              <a:spcBef>
                <a:spcPts val="0"/>
              </a:spcBef>
              <a:spcAft>
                <a:spcPts val="0"/>
              </a:spcAft>
              <a:buSzPts val="1400"/>
              <a:buChar char="-"/>
            </a:pPr>
            <a:r>
              <a:rPr lang="en-GB" sz="1400"/>
              <a:t>Remember that if you choose multiple attributes for PK just because a single attribute natural key cannot be found, then you will </a:t>
            </a:r>
            <a:r>
              <a:rPr b="1" lang="en-GB" sz="1400">
                <a:highlight>
                  <a:srgbClr val="FFFF00"/>
                </a:highlight>
              </a:rPr>
              <a:t>complicate the implementation</a:t>
            </a:r>
            <a:r>
              <a:rPr lang="en-GB" sz="1400"/>
              <a:t> of relationships through FKs. </a:t>
            </a:r>
            <a:endParaRPr sz="1400"/>
          </a:p>
        </p:txBody>
      </p:sp>
      <p:sp>
        <p:nvSpPr>
          <p:cNvPr id="457" name="Google Shape;457;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When to use surrogate primary keys?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highlight>
                  <a:srgbClr val="FFFF00"/>
                </a:highlight>
              </a:rPr>
              <a:t>Complicating</a:t>
            </a:r>
            <a:r>
              <a:rPr lang="en-GB" sz="2400"/>
              <a:t> the implementation (of both database) and applications because of lengthy primary keys is </a:t>
            </a:r>
            <a:r>
              <a:rPr b="1" lang="en-GB" sz="2400">
                <a:highlight>
                  <a:srgbClr val="D9EAD3"/>
                </a:highlight>
              </a:rPr>
              <a:t>unnecessary</a:t>
            </a:r>
            <a:r>
              <a:rPr lang="en-GB" sz="2400"/>
              <a:t>. Instead use a numeric, single-attribute surrogate key!</a:t>
            </a:r>
            <a:endParaRPr sz="2400"/>
          </a:p>
          <a:p>
            <a:pPr indent="0" lvl="0" marL="0" rtl="0" algn="l">
              <a:spcBef>
                <a:spcPts val="0"/>
              </a:spcBef>
              <a:spcAft>
                <a:spcPts val="0"/>
              </a:spcAft>
              <a:buNone/>
            </a:pPr>
            <a:r>
              <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2400"/>
              <a:t>IMPORTANT:</a:t>
            </a:r>
            <a:r>
              <a:rPr lang="en-GB" sz="2400"/>
              <a:t> if you use a surrogate key, you still need to ensure that the </a:t>
            </a:r>
            <a:r>
              <a:rPr b="1" lang="en-GB" sz="2400">
                <a:highlight>
                  <a:srgbClr val="FFFF00"/>
                </a:highlight>
              </a:rPr>
              <a:t>candidate key</a:t>
            </a:r>
            <a:r>
              <a:rPr lang="en-GB" sz="2400"/>
              <a:t> of the entity in question </a:t>
            </a:r>
            <a:r>
              <a:rPr i="1" lang="en-GB" sz="2400"/>
              <a:t>performs properly</a:t>
            </a:r>
            <a:r>
              <a:rPr lang="en-GB" sz="2400"/>
              <a:t> through the use of “</a:t>
            </a:r>
            <a:r>
              <a:rPr b="1" lang="en-GB" sz="2400">
                <a:highlight>
                  <a:srgbClr val="D9EAD3"/>
                </a:highlight>
              </a:rPr>
              <a:t>unique index</a:t>
            </a:r>
            <a:r>
              <a:rPr lang="en-GB" sz="2400"/>
              <a:t>” and “</a:t>
            </a:r>
            <a:r>
              <a:rPr b="1" lang="en-GB" sz="2400">
                <a:highlight>
                  <a:srgbClr val="FFF2CC"/>
                </a:highlight>
              </a:rPr>
              <a:t>not null</a:t>
            </a:r>
            <a:r>
              <a:rPr lang="en-GB" sz="2400"/>
              <a:t>” constraints.</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Constraints in Relational Schema</a:t>
            </a:r>
            <a:endParaRPr/>
          </a:p>
        </p:txBody>
      </p:sp>
      <p:sp>
        <p:nvSpPr>
          <p:cNvPr id="473" name="Google Shape;473;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Constraints = rules that ensure data validity &amp; consistency</a:t>
            </a:r>
            <a:endParaRPr/>
          </a:p>
          <a:p>
            <a:pPr indent="0" lvl="0" marL="0" rtl="0" algn="l">
              <a:spcBef>
                <a:spcPts val="1600"/>
              </a:spcBef>
              <a:spcAft>
                <a:spcPts val="0"/>
              </a:spcAft>
              <a:buNone/>
            </a:pPr>
            <a:r>
              <a:rPr lang="en-GB"/>
              <a:t>Types:</a:t>
            </a:r>
            <a:endParaRPr/>
          </a:p>
          <a:p>
            <a:pPr indent="-342900" lvl="0" marL="457200" rtl="0" algn="l">
              <a:spcBef>
                <a:spcPts val="1600"/>
              </a:spcBef>
              <a:spcAft>
                <a:spcPts val="0"/>
              </a:spcAft>
              <a:buSzPts val="1800"/>
              <a:buChar char="-"/>
            </a:pPr>
            <a:r>
              <a:rPr b="1" lang="en-GB"/>
              <a:t>Entity integrity</a:t>
            </a:r>
            <a:r>
              <a:rPr lang="en-GB"/>
              <a:t> (primary key: unique, non-null)</a:t>
            </a:r>
            <a:endParaRPr/>
          </a:p>
          <a:p>
            <a:pPr indent="-342900" lvl="0" marL="457200" rtl="0" algn="l">
              <a:spcBef>
                <a:spcPts val="0"/>
              </a:spcBef>
              <a:spcAft>
                <a:spcPts val="0"/>
              </a:spcAft>
              <a:buSzPts val="1800"/>
              <a:buChar char="-"/>
            </a:pPr>
            <a:r>
              <a:rPr b="1" lang="en-GB"/>
              <a:t>Referential integrity</a:t>
            </a:r>
            <a:r>
              <a:rPr lang="en-GB"/>
              <a:t> (foreign keys must match a valid value in parent relation)</a:t>
            </a:r>
            <a:endParaRPr/>
          </a:p>
          <a:p>
            <a:pPr indent="-342900" lvl="0" marL="457200" rtl="0" algn="l">
              <a:spcBef>
                <a:spcPts val="0"/>
              </a:spcBef>
              <a:spcAft>
                <a:spcPts val="0"/>
              </a:spcAft>
              <a:buSzPts val="1800"/>
              <a:buChar char="-"/>
            </a:pPr>
            <a:r>
              <a:rPr b="1" lang="en-GB"/>
              <a:t>Attribute constraints </a:t>
            </a:r>
            <a:r>
              <a:rPr lang="en-GB"/>
              <a:t>(e.g., NOT NULL, uniqueness, allowed values)</a:t>
            </a:r>
            <a:endParaRPr/>
          </a:p>
          <a:p>
            <a:pPr indent="0" lvl="0" marL="0" rtl="0" algn="l">
              <a:spcBef>
                <a:spcPts val="1600"/>
              </a:spcBef>
              <a:spcAft>
                <a:spcPts val="1600"/>
              </a:spcAft>
              <a:buNone/>
            </a:pPr>
            <a:r>
              <a:rPr lang="en-GB"/>
              <a:t>Constraints capture </a:t>
            </a:r>
            <a:r>
              <a:rPr b="1" lang="en-GB"/>
              <a:t>business rules</a:t>
            </a:r>
            <a:r>
              <a:rPr lang="en-GB"/>
              <a:t> beyond just structure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Entity &amp; Referential Integrity</a:t>
            </a:r>
            <a:endParaRPr/>
          </a:p>
        </p:txBody>
      </p:sp>
      <p:sp>
        <p:nvSpPr>
          <p:cNvPr id="479" name="Google Shape;479;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Entity integrity</a:t>
            </a:r>
            <a:endParaRPr/>
          </a:p>
          <a:p>
            <a:pPr indent="-342900" lvl="0" marL="457200" rtl="0" algn="l">
              <a:spcBef>
                <a:spcPts val="1600"/>
              </a:spcBef>
              <a:spcAft>
                <a:spcPts val="0"/>
              </a:spcAft>
              <a:buSzPts val="1800"/>
              <a:buChar char="-"/>
            </a:pPr>
            <a:r>
              <a:rPr lang="en-GB"/>
              <a:t>Every relation must have a PK</a:t>
            </a:r>
            <a:endParaRPr/>
          </a:p>
          <a:p>
            <a:pPr indent="-342900" lvl="0" marL="457200" rtl="0" algn="l">
              <a:spcBef>
                <a:spcPts val="0"/>
              </a:spcBef>
              <a:spcAft>
                <a:spcPts val="0"/>
              </a:spcAft>
              <a:buSzPts val="1800"/>
              <a:buChar char="-"/>
            </a:pPr>
            <a:r>
              <a:rPr lang="en-GB"/>
              <a:t>PK must uniquely identify tuples</a:t>
            </a:r>
            <a:endParaRPr/>
          </a:p>
          <a:p>
            <a:pPr indent="-342900" lvl="0" marL="457200" rtl="0" algn="l">
              <a:spcBef>
                <a:spcPts val="0"/>
              </a:spcBef>
              <a:spcAft>
                <a:spcPts val="0"/>
              </a:spcAft>
              <a:buSzPts val="1800"/>
              <a:buChar char="-"/>
            </a:pPr>
            <a:r>
              <a:rPr lang="en-GB"/>
              <a:t>PK attributes cannot be NULL</a:t>
            </a:r>
            <a:endParaRPr/>
          </a:p>
          <a:p>
            <a:pPr indent="0" lvl="0" marL="0" rtl="0" algn="l">
              <a:spcBef>
                <a:spcPts val="1600"/>
              </a:spcBef>
              <a:spcAft>
                <a:spcPts val="0"/>
              </a:spcAft>
              <a:buNone/>
            </a:pPr>
            <a:r>
              <a:rPr b="1" lang="en-GB"/>
              <a:t>Referential integrity</a:t>
            </a:r>
            <a:endParaRPr/>
          </a:p>
          <a:p>
            <a:pPr indent="-342900" lvl="0" marL="457200" rtl="0" algn="l">
              <a:spcBef>
                <a:spcPts val="1600"/>
              </a:spcBef>
              <a:spcAft>
                <a:spcPts val="0"/>
              </a:spcAft>
              <a:buSzPts val="1800"/>
              <a:buChar char="-"/>
            </a:pPr>
            <a:r>
              <a:rPr lang="en-GB"/>
              <a:t>FK values must exist in the referenced relation</a:t>
            </a:r>
            <a:endParaRPr/>
          </a:p>
          <a:p>
            <a:pPr indent="-342900" lvl="0" marL="457200" rtl="0" algn="l">
              <a:spcBef>
                <a:spcPts val="0"/>
              </a:spcBef>
              <a:spcAft>
                <a:spcPts val="0"/>
              </a:spcAft>
              <a:buSzPts val="1800"/>
              <a:buChar char="-"/>
            </a:pPr>
            <a:r>
              <a:rPr lang="en-GB"/>
              <a:t>Prevents “orphan” records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Attribute &amp; Business Rule Constraints</a:t>
            </a:r>
            <a:endParaRPr/>
          </a:p>
        </p:txBody>
      </p:sp>
      <p:sp>
        <p:nvSpPr>
          <p:cNvPr id="485" name="Google Shape;48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Attribute-level</a:t>
            </a:r>
            <a:endParaRPr b="1"/>
          </a:p>
          <a:p>
            <a:pPr indent="-342900" lvl="0" marL="457200" rtl="0" algn="l">
              <a:spcBef>
                <a:spcPts val="1600"/>
              </a:spcBef>
              <a:spcAft>
                <a:spcPts val="0"/>
              </a:spcAft>
              <a:buSzPts val="1800"/>
              <a:buChar char="-"/>
            </a:pPr>
            <a:r>
              <a:rPr lang="en-GB"/>
              <a:t>NOT NULL: value required</a:t>
            </a:r>
            <a:endParaRPr/>
          </a:p>
          <a:p>
            <a:pPr indent="-342900" lvl="0" marL="457200" rtl="0" algn="l">
              <a:spcBef>
                <a:spcPts val="0"/>
              </a:spcBef>
              <a:spcAft>
                <a:spcPts val="0"/>
              </a:spcAft>
              <a:buSzPts val="1800"/>
              <a:buChar char="-"/>
            </a:pPr>
            <a:r>
              <a:rPr lang="en-GB"/>
              <a:t>Uniqueness: no duplicates allowed</a:t>
            </a:r>
            <a:endParaRPr/>
          </a:p>
          <a:p>
            <a:pPr indent="-342900" lvl="0" marL="457200" rtl="0" algn="l">
              <a:spcBef>
                <a:spcPts val="0"/>
              </a:spcBef>
              <a:spcAft>
                <a:spcPts val="0"/>
              </a:spcAft>
              <a:buSzPts val="1800"/>
              <a:buChar char="-"/>
            </a:pPr>
            <a:r>
              <a:rPr lang="en-GB"/>
              <a:t>Simple checks (e.g., grade ∈ {A,B,C,D,F})</a:t>
            </a:r>
            <a:endParaRPr/>
          </a:p>
          <a:p>
            <a:pPr indent="0" lvl="0" marL="0" rtl="0" algn="l">
              <a:spcBef>
                <a:spcPts val="1600"/>
              </a:spcBef>
              <a:spcAft>
                <a:spcPts val="0"/>
              </a:spcAft>
              <a:buNone/>
            </a:pPr>
            <a:r>
              <a:rPr b="1" lang="en-GB"/>
              <a:t>Business rules</a:t>
            </a:r>
            <a:r>
              <a:rPr lang="en-GB"/>
              <a:t> (sometimes can be enforced as constraints)</a:t>
            </a:r>
            <a:endParaRPr/>
          </a:p>
          <a:p>
            <a:pPr indent="-342900" lvl="0" marL="457200" rtl="0" algn="l">
              <a:spcBef>
                <a:spcPts val="1600"/>
              </a:spcBef>
              <a:spcAft>
                <a:spcPts val="0"/>
              </a:spcAft>
              <a:buSzPts val="1800"/>
              <a:buChar char="-"/>
            </a:pPr>
            <a:r>
              <a:rPr lang="en-GB"/>
              <a:t>Example: end_date ≥ start_date</a:t>
            </a:r>
            <a:endParaRPr/>
          </a:p>
          <a:p>
            <a:pPr indent="0" lvl="0" marL="0" rtl="0" algn="l">
              <a:spcBef>
                <a:spcPts val="1600"/>
              </a:spcBef>
              <a:spcAft>
                <a:spcPts val="1600"/>
              </a:spcAft>
              <a:buNone/>
            </a:pPr>
            <a:r>
              <a:rPr lang="en-GB"/>
              <a:t>In practice: constraints ensure your relational schema is both </a:t>
            </a:r>
            <a:r>
              <a:rPr b="1" lang="en-GB"/>
              <a:t>valid</a:t>
            </a:r>
            <a:r>
              <a:rPr lang="en-GB"/>
              <a:t> and </a:t>
            </a:r>
            <a:r>
              <a:rPr b="1" lang="en-GB"/>
              <a:t>faithful</a:t>
            </a:r>
            <a:r>
              <a:rPr lang="en-GB"/>
              <a:t> to requirements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Special Design Cases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Relational Model Basics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Fan Traps</a:t>
            </a:r>
            <a:endParaRPr/>
          </a:p>
        </p:txBody>
      </p:sp>
      <p:sp>
        <p:nvSpPr>
          <p:cNvPr id="496" name="Google Shape;496;p72"/>
          <p:cNvSpPr txBox="1"/>
          <p:nvPr>
            <p:ph idx="1" type="body"/>
          </p:nvPr>
        </p:nvSpPr>
        <p:spPr>
          <a:xfrm>
            <a:off x="5654775" y="1152475"/>
            <a:ext cx="3177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most common </a:t>
            </a:r>
            <a:r>
              <a:rPr b="1" lang="en-GB"/>
              <a:t>design trap</a:t>
            </a:r>
            <a:endParaRPr b="1"/>
          </a:p>
          <a:p>
            <a:pPr indent="0" lvl="0" marL="0" rtl="0" algn="l">
              <a:spcBef>
                <a:spcPts val="1600"/>
              </a:spcBef>
              <a:spcAft>
                <a:spcPts val="0"/>
              </a:spcAft>
              <a:buNone/>
            </a:pPr>
            <a:r>
              <a:rPr lang="en-GB"/>
              <a:t>We should eliminate Fan traps as they are usually a sign of </a:t>
            </a:r>
            <a:r>
              <a:rPr b="1" lang="en-GB">
                <a:highlight>
                  <a:srgbClr val="FFFF00"/>
                </a:highlight>
              </a:rPr>
              <a:t>misidentified relationships</a:t>
            </a:r>
            <a:r>
              <a:rPr lang="en-GB"/>
              <a:t>. </a:t>
            </a:r>
            <a:endParaRPr/>
          </a:p>
          <a:p>
            <a:pPr indent="-317500" lvl="0" marL="457200" rtl="0" algn="l">
              <a:spcBef>
                <a:spcPts val="1600"/>
              </a:spcBef>
              <a:spcAft>
                <a:spcPts val="0"/>
              </a:spcAft>
              <a:buSzPts val="1400"/>
              <a:buChar char="-"/>
            </a:pPr>
            <a:r>
              <a:rPr lang="en-GB" sz="1400"/>
              <a:t>E.g. Notice that even though everything is semantically correct, there is no way to find out which player plays in which team!</a:t>
            </a:r>
            <a:endParaRPr sz="1400"/>
          </a:p>
        </p:txBody>
      </p:sp>
      <p:pic>
        <p:nvPicPr>
          <p:cNvPr id="497" name="Google Shape;497;p72"/>
          <p:cNvPicPr preferRelativeResize="0"/>
          <p:nvPr/>
        </p:nvPicPr>
        <p:blipFill>
          <a:blip r:embed="rId3">
            <a:alphaModFix/>
          </a:blip>
          <a:stretch>
            <a:fillRect/>
          </a:stretch>
        </p:blipFill>
        <p:spPr>
          <a:xfrm>
            <a:off x="311700" y="1152475"/>
            <a:ext cx="5343074" cy="3588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73"/>
          <p:cNvPicPr preferRelativeResize="0"/>
          <p:nvPr/>
        </p:nvPicPr>
        <p:blipFill>
          <a:blip r:embed="rId3">
            <a:alphaModFix/>
          </a:blip>
          <a:stretch>
            <a:fillRect/>
          </a:stretch>
        </p:blipFill>
        <p:spPr>
          <a:xfrm>
            <a:off x="298675" y="161300"/>
            <a:ext cx="8546650" cy="4495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Redundant Relationships</a:t>
            </a:r>
            <a:endParaRPr/>
          </a:p>
        </p:txBody>
      </p:sp>
      <p:sp>
        <p:nvSpPr>
          <p:cNvPr id="508" name="Google Shape;508;p74"/>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When there are </a:t>
            </a:r>
            <a:r>
              <a:rPr b="1" lang="en-GB">
                <a:highlight>
                  <a:srgbClr val="FFFF00"/>
                </a:highlight>
              </a:rPr>
              <a:t>multiple relationship path</a:t>
            </a:r>
            <a:r>
              <a:rPr lang="en-GB"/>
              <a:t> between related entities, we say there is relationship redundancy. </a:t>
            </a:r>
            <a:endParaRPr/>
          </a:p>
          <a:p>
            <a:pPr indent="-342900" lvl="0" marL="457200" rtl="0" algn="l">
              <a:spcBef>
                <a:spcPts val="0"/>
              </a:spcBef>
              <a:spcAft>
                <a:spcPts val="0"/>
              </a:spcAft>
              <a:buSzPts val="1800"/>
              <a:buChar char="-"/>
            </a:pPr>
            <a:r>
              <a:rPr lang="en-GB"/>
              <a:t>Redundant relationships are </a:t>
            </a:r>
            <a:r>
              <a:rPr b="1" lang="en-GB"/>
              <a:t>sometimes used to simplify the design</a:t>
            </a:r>
            <a:r>
              <a:rPr lang="en-GB"/>
              <a:t>. </a:t>
            </a:r>
            <a:endParaRPr/>
          </a:p>
          <a:p>
            <a:pPr indent="-342900" lvl="0" marL="457200" rtl="0" algn="l">
              <a:spcBef>
                <a:spcPts val="0"/>
              </a:spcBef>
              <a:spcAft>
                <a:spcPts val="0"/>
              </a:spcAft>
              <a:buSzPts val="1800"/>
              <a:buChar char="-"/>
            </a:pPr>
            <a:r>
              <a:rPr lang="en-GB"/>
              <a:t>But </a:t>
            </a:r>
            <a:r>
              <a:rPr b="1" lang="en-GB"/>
              <a:t>sometimes there is no justification</a:t>
            </a:r>
            <a:r>
              <a:rPr lang="en-GB"/>
              <a:t> for the redundant relationships and it can be safely removed. </a:t>
            </a:r>
            <a:endParaRPr/>
          </a:p>
        </p:txBody>
      </p:sp>
      <p:pic>
        <p:nvPicPr>
          <p:cNvPr id="509" name="Google Shape;509;p74"/>
          <p:cNvPicPr preferRelativeResize="0"/>
          <p:nvPr/>
        </p:nvPicPr>
        <p:blipFill>
          <a:blip r:embed="rId3">
            <a:alphaModFix/>
          </a:blip>
          <a:stretch>
            <a:fillRect/>
          </a:stretch>
        </p:blipFill>
        <p:spPr>
          <a:xfrm>
            <a:off x="1376762" y="2894475"/>
            <a:ext cx="6390475" cy="1803375"/>
          </a:xfrm>
          <a:prstGeom prst="rect">
            <a:avLst/>
          </a:prstGeom>
          <a:noFill/>
          <a:ln>
            <a:noFill/>
          </a:ln>
        </p:spPr>
      </p:pic>
      <p:cxnSp>
        <p:nvCxnSpPr>
          <p:cNvPr id="510" name="Google Shape;510;p74"/>
          <p:cNvCxnSpPr/>
          <p:nvPr/>
        </p:nvCxnSpPr>
        <p:spPr>
          <a:xfrm>
            <a:off x="3443825" y="2714125"/>
            <a:ext cx="462600" cy="587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Maintaining History of Time-Variant Data</a:t>
            </a:r>
            <a:endParaRPr/>
          </a:p>
        </p:txBody>
      </p:sp>
      <p:sp>
        <p:nvSpPr>
          <p:cNvPr id="516" name="Google Shape;516;p75"/>
          <p:cNvSpPr txBox="1"/>
          <p:nvPr>
            <p:ph idx="1" type="body"/>
          </p:nvPr>
        </p:nvSpPr>
        <p:spPr>
          <a:xfrm>
            <a:off x="311700" y="1152475"/>
            <a:ext cx="8520600" cy="32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highlight>
                <a:srgbClr val="FFFF00"/>
              </a:highlight>
            </a:endParaRPr>
          </a:p>
          <a:p>
            <a:pPr indent="-342900" lvl="0" marL="457200" rtl="0" algn="l">
              <a:spcBef>
                <a:spcPts val="1600"/>
              </a:spcBef>
              <a:spcAft>
                <a:spcPts val="0"/>
              </a:spcAft>
              <a:buSzPts val="1800"/>
              <a:buChar char="-"/>
            </a:pPr>
            <a:r>
              <a:rPr b="1" lang="en-GB">
                <a:highlight>
                  <a:srgbClr val="FFFF00"/>
                </a:highlight>
              </a:rPr>
              <a:t>Time-Variant Data</a:t>
            </a:r>
            <a:r>
              <a:rPr lang="en-GB">
                <a:highlight>
                  <a:srgbClr val="FFFF00"/>
                </a:highlight>
              </a:rPr>
              <a:t>:</a:t>
            </a:r>
            <a:r>
              <a:rPr lang="en-GB"/>
              <a:t> data whose values change over time and for which you must keep a history of data changes.</a:t>
            </a:r>
            <a:endParaRPr/>
          </a:p>
          <a:p>
            <a:pPr indent="-342900" lvl="0" marL="457200" rtl="0" algn="l">
              <a:spcBef>
                <a:spcPts val="0"/>
              </a:spcBef>
              <a:spcAft>
                <a:spcPts val="0"/>
              </a:spcAft>
              <a:buSzPts val="1800"/>
              <a:buChar char="-"/>
            </a:pPr>
            <a:r>
              <a:rPr lang="en-GB"/>
              <a:t>The storage of time-variant data requires </a:t>
            </a:r>
            <a:r>
              <a:rPr b="1" lang="en-GB">
                <a:highlight>
                  <a:srgbClr val="D9EAD3"/>
                </a:highlight>
              </a:rPr>
              <a:t>changes in the data model:</a:t>
            </a:r>
            <a:endParaRPr b="1">
              <a:highlight>
                <a:srgbClr val="D9EAD3"/>
              </a:highlight>
            </a:endParaRPr>
          </a:p>
          <a:p>
            <a:pPr indent="-317500" lvl="1" marL="914400" rtl="0" algn="l">
              <a:spcBef>
                <a:spcPts val="0"/>
              </a:spcBef>
              <a:spcAft>
                <a:spcPts val="0"/>
              </a:spcAft>
              <a:buSzPts val="1400"/>
              <a:buChar char="-"/>
            </a:pPr>
            <a:r>
              <a:rPr lang="en-GB"/>
              <a:t>Sometimes keeping history means </a:t>
            </a:r>
            <a:r>
              <a:rPr b="1" lang="en-GB"/>
              <a:t>an attribute becomes multi-valued</a:t>
            </a:r>
            <a:r>
              <a:rPr lang="en-GB"/>
              <a:t>. </a:t>
            </a:r>
            <a:endParaRPr/>
          </a:p>
          <a:p>
            <a:pPr indent="-317500" lvl="1" marL="914400" rtl="0" algn="l">
              <a:spcBef>
                <a:spcPts val="0"/>
              </a:spcBef>
              <a:spcAft>
                <a:spcPts val="0"/>
              </a:spcAft>
              <a:buSzPts val="1400"/>
              <a:buChar char="-"/>
            </a:pPr>
            <a:r>
              <a:rPr lang="en-GB"/>
              <a:t>Sometimes, the necessity to maintain historic data </a:t>
            </a:r>
            <a:r>
              <a:rPr b="1" lang="en-GB"/>
              <a:t>converts a 1:M or 1:1 relationship to a M:N relationship!</a:t>
            </a:r>
            <a:r>
              <a:rPr lang="en-GB"/>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Maintaining History: Multi-Valued Attribute</a:t>
            </a:r>
            <a:endParaRPr/>
          </a:p>
        </p:txBody>
      </p:sp>
      <p:sp>
        <p:nvSpPr>
          <p:cNvPr id="522" name="Google Shape;522;p76"/>
          <p:cNvSpPr txBox="1"/>
          <p:nvPr>
            <p:ph idx="1" type="body"/>
          </p:nvPr>
        </p:nvSpPr>
        <p:spPr>
          <a:xfrm>
            <a:off x="6371775" y="1152475"/>
            <a:ext cx="2460600" cy="38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a:t>Sometimes keeping history means </a:t>
            </a:r>
            <a:r>
              <a:rPr b="1" lang="en-GB">
                <a:highlight>
                  <a:srgbClr val="FFFF00"/>
                </a:highlight>
              </a:rPr>
              <a:t>an attribute becomes multi-valued</a:t>
            </a:r>
            <a:r>
              <a:rPr lang="en-GB"/>
              <a:t>. e.g. Employee Salary</a:t>
            </a:r>
            <a:endParaRPr/>
          </a:p>
        </p:txBody>
      </p:sp>
      <p:pic>
        <p:nvPicPr>
          <p:cNvPr id="523" name="Google Shape;523;p76"/>
          <p:cNvPicPr preferRelativeResize="0"/>
          <p:nvPr/>
        </p:nvPicPr>
        <p:blipFill>
          <a:blip r:embed="rId3">
            <a:alphaModFix/>
          </a:blip>
          <a:stretch>
            <a:fillRect/>
          </a:stretch>
        </p:blipFill>
        <p:spPr>
          <a:xfrm>
            <a:off x="311700" y="1299575"/>
            <a:ext cx="6060074" cy="3426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Maintaining History: M:N Relationship</a:t>
            </a:r>
            <a:endParaRPr/>
          </a:p>
        </p:txBody>
      </p:sp>
      <p:sp>
        <p:nvSpPr>
          <p:cNvPr id="529" name="Google Shape;529;p77"/>
          <p:cNvSpPr txBox="1"/>
          <p:nvPr>
            <p:ph idx="1" type="body"/>
          </p:nvPr>
        </p:nvSpPr>
        <p:spPr>
          <a:xfrm>
            <a:off x="6665200" y="1170125"/>
            <a:ext cx="2167200" cy="38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Sometimes, the necessity to maintain historic data converts a 1:M or 1:1 relationship to a </a:t>
            </a:r>
            <a:r>
              <a:rPr b="1" lang="en-GB" sz="1400">
                <a:highlight>
                  <a:srgbClr val="FFFF00"/>
                </a:highlight>
              </a:rPr>
              <a:t>M:N relationship</a:t>
            </a:r>
            <a:r>
              <a:rPr lang="en-GB" sz="1400"/>
              <a:t>! e.g. EMPLOYEE manages DEPARTMENT.</a:t>
            </a:r>
            <a:endParaRPr sz="1400"/>
          </a:p>
        </p:txBody>
      </p:sp>
      <p:pic>
        <p:nvPicPr>
          <p:cNvPr id="530" name="Google Shape;530;p77"/>
          <p:cNvPicPr preferRelativeResize="0"/>
          <p:nvPr/>
        </p:nvPicPr>
        <p:blipFill>
          <a:blip r:embed="rId3">
            <a:alphaModFix/>
          </a:blip>
          <a:stretch>
            <a:fillRect/>
          </a:stretch>
        </p:blipFill>
        <p:spPr>
          <a:xfrm>
            <a:off x="152400" y="1170125"/>
            <a:ext cx="6360401" cy="36040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Maintaining History: M:N Relationship</a:t>
            </a:r>
            <a:endParaRPr/>
          </a:p>
        </p:txBody>
      </p:sp>
      <p:sp>
        <p:nvSpPr>
          <p:cNvPr id="536" name="Google Shape;536;p78"/>
          <p:cNvSpPr txBox="1"/>
          <p:nvPr>
            <p:ph idx="1" type="body"/>
          </p:nvPr>
        </p:nvSpPr>
        <p:spPr>
          <a:xfrm>
            <a:off x="6665200" y="1170125"/>
            <a:ext cx="2167200" cy="38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Sometimes, the necessity to maintain historic data converts a 1:M or 1:1 relationship to a </a:t>
            </a:r>
            <a:r>
              <a:rPr b="1" lang="en-GB" sz="1400">
                <a:highlight>
                  <a:srgbClr val="FFFF00"/>
                </a:highlight>
              </a:rPr>
              <a:t>M:N relationship</a:t>
            </a:r>
            <a:r>
              <a:rPr lang="en-GB" sz="1400"/>
              <a:t>! e.g. EMPLOYEE manages DEPARTMENT.</a:t>
            </a:r>
            <a:endParaRPr sz="1400"/>
          </a:p>
          <a:p>
            <a:pPr indent="0" lvl="0" marL="0" rtl="0" algn="l">
              <a:spcBef>
                <a:spcPts val="1600"/>
              </a:spcBef>
              <a:spcAft>
                <a:spcPts val="1600"/>
              </a:spcAft>
              <a:buNone/>
            </a:pPr>
            <a:r>
              <a:rPr lang="en-GB" sz="1400"/>
              <a:t>Notice that the “manages” relationship is still kept even though the current manager of a department can be queried from the MGR_HIST table. Why?</a:t>
            </a:r>
            <a:endParaRPr sz="1400"/>
          </a:p>
        </p:txBody>
      </p:sp>
      <p:pic>
        <p:nvPicPr>
          <p:cNvPr id="537" name="Google Shape;537;p78"/>
          <p:cNvPicPr preferRelativeResize="0"/>
          <p:nvPr/>
        </p:nvPicPr>
        <p:blipFill>
          <a:blip r:embed="rId3">
            <a:alphaModFix/>
          </a:blip>
          <a:stretch>
            <a:fillRect/>
          </a:stretch>
        </p:blipFill>
        <p:spPr>
          <a:xfrm>
            <a:off x="152400" y="1170125"/>
            <a:ext cx="6360401" cy="3604005"/>
          </a:xfrm>
          <a:prstGeom prst="rect">
            <a:avLst/>
          </a:prstGeom>
          <a:noFill/>
          <a:ln>
            <a:noFill/>
          </a:ln>
        </p:spPr>
      </p:pic>
      <p:cxnSp>
        <p:nvCxnSpPr>
          <p:cNvPr id="538" name="Google Shape;538;p78"/>
          <p:cNvCxnSpPr/>
          <p:nvPr/>
        </p:nvCxnSpPr>
        <p:spPr>
          <a:xfrm rot="10800000">
            <a:off x="4360375" y="2384875"/>
            <a:ext cx="2349300" cy="1503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Takeaways &amp; Next Steps</a:t>
            </a:r>
            <a:endParaRPr/>
          </a:p>
        </p:txBody>
      </p:sp>
      <p:sp>
        <p:nvSpPr>
          <p:cNvPr id="544" name="Google Shape;544;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By the end of this module, you should be able to:</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Map </a:t>
            </a:r>
            <a:r>
              <a:rPr b="1" lang="en-GB" sz="1100">
                <a:solidFill>
                  <a:schemeClr val="dk1"/>
                </a:solidFill>
              </a:rPr>
              <a:t>entities and attributes</a:t>
            </a:r>
            <a:r>
              <a:rPr lang="en-GB" sz="1100">
                <a:solidFill>
                  <a:schemeClr val="dk1"/>
                </a:solidFill>
              </a:rPr>
              <a:t> into relational tables and columns</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Implement </a:t>
            </a:r>
            <a:r>
              <a:rPr b="1" lang="en-GB" sz="1100">
                <a:solidFill>
                  <a:schemeClr val="dk1"/>
                </a:solidFill>
              </a:rPr>
              <a:t>primary keys</a:t>
            </a:r>
            <a:r>
              <a:rPr lang="en-GB" sz="1100">
                <a:solidFill>
                  <a:schemeClr val="dk1"/>
                </a:solidFill>
              </a:rPr>
              <a:t> (natural, composite, surrogate) and enforce </a:t>
            </a:r>
            <a:r>
              <a:rPr b="1" lang="en-GB" sz="1100">
                <a:solidFill>
                  <a:schemeClr val="dk1"/>
                </a:solidFill>
              </a:rPr>
              <a:t>entity integrity</a:t>
            </a: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Implement </a:t>
            </a:r>
            <a:r>
              <a:rPr b="1" lang="en-GB" sz="1100">
                <a:solidFill>
                  <a:schemeClr val="dk1"/>
                </a:solidFill>
              </a:rPr>
              <a:t>foreign keys</a:t>
            </a:r>
            <a:r>
              <a:rPr lang="en-GB" sz="1100">
                <a:solidFill>
                  <a:schemeClr val="dk1"/>
                </a:solidFill>
              </a:rPr>
              <a:t> and enforce </a:t>
            </a:r>
            <a:r>
              <a:rPr b="1" lang="en-GB" sz="1100">
                <a:solidFill>
                  <a:schemeClr val="dk1"/>
                </a:solidFill>
              </a:rPr>
              <a:t>referential integrity</a:t>
            </a: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Map </a:t>
            </a:r>
            <a:r>
              <a:rPr b="1" lang="en-GB" sz="1100">
                <a:solidFill>
                  <a:schemeClr val="dk1"/>
                </a:solidFill>
              </a:rPr>
              <a:t>relationships</a:t>
            </a:r>
            <a:r>
              <a:rPr lang="en-GB" sz="1100">
                <a:solidFill>
                  <a:schemeClr val="dk1"/>
                </a:solidFill>
              </a:rPr>
              <a:t> into relational schemas:</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1:M (FK on “many” side)</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1:1 (design options for FK placement)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M:N (bridge/composite entities)</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Recursive relationships</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Handle </a:t>
            </a:r>
            <a:r>
              <a:rPr b="1" lang="en-GB" sz="1100">
                <a:solidFill>
                  <a:schemeClr val="dk1"/>
                </a:solidFill>
              </a:rPr>
              <a:t>existence dependence</a:t>
            </a:r>
            <a:r>
              <a:rPr lang="en-GB" sz="1100">
                <a:solidFill>
                  <a:schemeClr val="dk1"/>
                </a:solidFill>
              </a:rPr>
              <a:t> and </a:t>
            </a:r>
            <a:r>
              <a:rPr b="1" lang="en-GB" sz="1100">
                <a:solidFill>
                  <a:schemeClr val="dk1"/>
                </a:solidFill>
              </a:rPr>
              <a:t>strong relationships</a:t>
            </a:r>
            <a:r>
              <a:rPr lang="en-GB" sz="1100">
                <a:solidFill>
                  <a:schemeClr val="dk1"/>
                </a:solidFill>
              </a:rPr>
              <a:t> in schema design</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Recognize and design for </a:t>
            </a:r>
            <a:r>
              <a:rPr b="1" lang="en-GB" sz="1100">
                <a:solidFill>
                  <a:schemeClr val="dk1"/>
                </a:solidFill>
              </a:rPr>
              <a:t>special cases</a:t>
            </a:r>
            <a:r>
              <a:rPr lang="en-GB" sz="1100">
                <a:solidFill>
                  <a:schemeClr val="dk1"/>
                </a:solidFill>
              </a:rPr>
              <a:t>: multi-valued attributes, time-variant data, fan traps, redundant relationships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Next </a:t>
            </a:r>
            <a:r>
              <a:rPr b="1" lang="en-GB" sz="1100">
                <a:solidFill>
                  <a:schemeClr val="dk1"/>
                </a:solidFill>
              </a:rPr>
              <a:t>S</a:t>
            </a:r>
            <a:r>
              <a:rPr b="1" lang="en-GB" sz="1100">
                <a:solidFill>
                  <a:schemeClr val="dk1"/>
                </a:solidFill>
              </a:rPr>
              <a:t>teps → Module 4</a:t>
            </a:r>
            <a:endParaRPr b="1"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Refine relational schemas through </a:t>
            </a:r>
            <a:r>
              <a:rPr b="1" lang="en-GB" sz="1100">
                <a:solidFill>
                  <a:schemeClr val="dk1"/>
                </a:solidFill>
              </a:rPr>
              <a:t>functional dependencies</a:t>
            </a:r>
            <a:endParaRPr b="1"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Apply </a:t>
            </a:r>
            <a:r>
              <a:rPr b="1" lang="en-GB" sz="1100">
                <a:solidFill>
                  <a:schemeClr val="dk1"/>
                </a:solidFill>
              </a:rPr>
              <a:t>normalization</a:t>
            </a:r>
            <a:r>
              <a:rPr lang="en-GB" sz="1100">
                <a:solidFill>
                  <a:schemeClr val="dk1"/>
                </a:solidFill>
              </a:rPr>
              <a:t> (1NF → BCNF) to ensure consistency and reduce redundancy</a:t>
            </a:r>
            <a:endParaRPr sz="1100">
              <a:solidFill>
                <a:schemeClr val="dk1"/>
              </a:solidFill>
            </a:endParaRPr>
          </a:p>
          <a:p>
            <a:pPr indent="0" lvl="0" marL="0" rtl="0" algn="l">
              <a:spcBef>
                <a:spcPts val="12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Entities → Tables</a:t>
            </a:r>
            <a:endParaRPr/>
          </a:p>
        </p:txBody>
      </p:sp>
      <p:sp>
        <p:nvSpPr>
          <p:cNvPr id="109" name="Google Shape;109;p19"/>
          <p:cNvSpPr txBox="1"/>
          <p:nvPr>
            <p:ph idx="1" type="body"/>
          </p:nvPr>
        </p:nvSpPr>
        <p:spPr>
          <a:xfrm>
            <a:off x="438450" y="1190225"/>
            <a:ext cx="8267100" cy="31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Rows &amp; Columns</a:t>
            </a:r>
            <a:endParaRPr/>
          </a:p>
          <a:p>
            <a:pPr indent="-342900" lvl="0" marL="457200" rtl="0" algn="l">
              <a:spcBef>
                <a:spcPts val="0"/>
              </a:spcBef>
              <a:spcAft>
                <a:spcPts val="0"/>
              </a:spcAft>
              <a:buSzPts val="1800"/>
              <a:buChar char="-"/>
            </a:pPr>
            <a:r>
              <a:rPr lang="en-GB"/>
              <a:t>Each row represents a single </a:t>
            </a:r>
            <a:r>
              <a:rPr b="1" lang="en-GB">
                <a:highlight>
                  <a:srgbClr val="FFFF00"/>
                </a:highlight>
              </a:rPr>
              <a:t>entity</a:t>
            </a:r>
            <a:endParaRPr b="1">
              <a:highlight>
                <a:srgbClr val="FFFF00"/>
              </a:highlight>
            </a:endParaRPr>
          </a:p>
          <a:p>
            <a:pPr indent="-342900" lvl="0" marL="457200" rtl="0" algn="l">
              <a:spcBef>
                <a:spcPts val="0"/>
              </a:spcBef>
              <a:spcAft>
                <a:spcPts val="0"/>
              </a:spcAft>
              <a:buSzPts val="1800"/>
              <a:buChar char="-"/>
            </a:pPr>
            <a:r>
              <a:rPr lang="en-GB"/>
              <a:t>Each column represents an </a:t>
            </a:r>
            <a:r>
              <a:rPr b="1" lang="en-GB">
                <a:highlight>
                  <a:srgbClr val="00FF00"/>
                </a:highlight>
              </a:rPr>
              <a:t>attribute</a:t>
            </a:r>
            <a:endParaRPr b="1">
              <a:highlight>
                <a:srgbClr val="00FF00"/>
              </a:highlight>
            </a:endParaRPr>
          </a:p>
          <a:p>
            <a:pPr indent="-342900" lvl="0" marL="457200" rtl="0" algn="l">
              <a:spcBef>
                <a:spcPts val="0"/>
              </a:spcBef>
              <a:spcAft>
                <a:spcPts val="0"/>
              </a:spcAft>
              <a:buSzPts val="1800"/>
              <a:buChar char="-"/>
            </a:pPr>
            <a:r>
              <a:rPr lang="en-GB"/>
              <a:t>Each intersection of a row and column is a single data value</a:t>
            </a:r>
            <a:endParaRPr/>
          </a:p>
          <a:p>
            <a:pPr indent="-342900" lvl="0" marL="457200" rtl="0" algn="l">
              <a:spcBef>
                <a:spcPts val="0"/>
              </a:spcBef>
              <a:spcAft>
                <a:spcPts val="0"/>
              </a:spcAft>
              <a:buSzPts val="1800"/>
              <a:buChar char="-"/>
            </a:pPr>
            <a:r>
              <a:rPr lang="en-GB"/>
              <a:t>All values in a column have the same </a:t>
            </a:r>
            <a:r>
              <a:rPr b="1" lang="en-GB">
                <a:highlight>
                  <a:srgbClr val="00FFFF"/>
                </a:highlight>
              </a:rPr>
              <a:t>data format</a:t>
            </a:r>
            <a:endParaRPr b="1">
              <a:highlight>
                <a:srgbClr val="00FFFF"/>
              </a:highlight>
            </a:endParaRPr>
          </a:p>
          <a:p>
            <a:pPr indent="-342900" lvl="0" marL="457200" rtl="0" algn="l">
              <a:spcBef>
                <a:spcPts val="0"/>
              </a:spcBef>
              <a:spcAft>
                <a:spcPts val="0"/>
              </a:spcAft>
              <a:buSzPts val="1800"/>
              <a:buChar char="-"/>
            </a:pPr>
            <a:r>
              <a:rPr lang="en-GB"/>
              <a:t>Each column has a range of values known as the </a:t>
            </a:r>
            <a:r>
              <a:rPr b="1" lang="en-GB">
                <a:highlight>
                  <a:srgbClr val="F4CCCC"/>
                </a:highlight>
              </a:rPr>
              <a:t>attribute domain</a:t>
            </a:r>
            <a:endParaRPr b="1">
              <a:highlight>
                <a:srgbClr val="F4CCCC"/>
              </a:highlight>
            </a:endParaRPr>
          </a:p>
          <a:p>
            <a:pPr indent="-342900" lvl="0" marL="457200" rtl="0" algn="l">
              <a:spcBef>
                <a:spcPts val="0"/>
              </a:spcBef>
              <a:spcAft>
                <a:spcPts val="0"/>
              </a:spcAft>
              <a:buSzPts val="1800"/>
              <a:buChar char="-"/>
            </a:pPr>
            <a:r>
              <a:rPr lang="en-GB"/>
              <a:t>The order of rows and columns do not matter</a:t>
            </a:r>
            <a:endParaRPr/>
          </a:p>
          <a:p>
            <a:pPr indent="-342900" lvl="0" marL="457200" rtl="0" algn="l">
              <a:spcBef>
                <a:spcPts val="0"/>
              </a:spcBef>
              <a:spcAft>
                <a:spcPts val="0"/>
              </a:spcAft>
              <a:buSzPts val="1800"/>
              <a:buChar char="-"/>
            </a:pPr>
            <a:r>
              <a:rPr lang="en-GB"/>
              <a:t>Each table must have an attribute or combination of attributes that uniquely identifies each row </a:t>
            </a:r>
            <a:r>
              <a:rPr b="1" lang="en-GB"/>
              <a:t>→ </a:t>
            </a:r>
            <a:r>
              <a:rPr b="1" lang="en-GB">
                <a:highlight>
                  <a:srgbClr val="FFE599"/>
                </a:highlight>
              </a:rPr>
              <a:t>Primary Key</a:t>
            </a:r>
            <a:endParaRPr b="1">
              <a:highlight>
                <a:srgbClr val="FFE599"/>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Primary Key</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an identifier composed of </a:t>
            </a:r>
            <a:r>
              <a:rPr b="1" lang="en-GB">
                <a:highlight>
                  <a:srgbClr val="FFFF00"/>
                </a:highlight>
              </a:rPr>
              <a:t>one or more attributes</a:t>
            </a:r>
            <a:r>
              <a:rPr lang="en-GB"/>
              <a:t> that </a:t>
            </a:r>
            <a:r>
              <a:rPr b="1" lang="en-GB">
                <a:highlight>
                  <a:srgbClr val="00FF00"/>
                </a:highlight>
              </a:rPr>
              <a:t>uniquely identifies a row.</a:t>
            </a:r>
            <a:endParaRPr b="1">
              <a:highlight>
                <a:srgbClr val="00FF00"/>
              </a:highlight>
            </a:endParaRPr>
          </a:p>
          <a:p>
            <a:pPr indent="-342900" lvl="0" marL="457200" rtl="0" algn="l">
              <a:spcBef>
                <a:spcPts val="0"/>
              </a:spcBef>
              <a:spcAft>
                <a:spcPts val="0"/>
              </a:spcAft>
              <a:buSzPts val="1800"/>
              <a:buChar char="-"/>
            </a:pPr>
            <a:r>
              <a:rPr lang="en-GB"/>
              <a:t>A table often has more than one </a:t>
            </a:r>
            <a:r>
              <a:rPr b="1" lang="en-GB">
                <a:highlight>
                  <a:srgbClr val="00FFFF"/>
                </a:highlight>
              </a:rPr>
              <a:t>candidate</a:t>
            </a:r>
            <a:r>
              <a:rPr lang="en-GB"/>
              <a:t> for primary key</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GB" sz="2400"/>
              <a:t>To ensure </a:t>
            </a:r>
            <a:r>
              <a:rPr b="1" lang="en-GB" sz="2400">
                <a:highlight>
                  <a:srgbClr val="FFE599"/>
                </a:highlight>
              </a:rPr>
              <a:t>entity integrity</a:t>
            </a:r>
            <a:r>
              <a:rPr lang="en-GB" sz="2400"/>
              <a:t>, the value of all primary keys should be unique and none of the key attributes in the primary key should contain a null</a:t>
            </a:r>
            <a:endParaRPr sz="2400"/>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Example - STUDENT table</a:t>
            </a:r>
            <a:endParaRPr/>
          </a:p>
        </p:txBody>
      </p:sp>
      <p:pic>
        <p:nvPicPr>
          <p:cNvPr id="121" name="Google Shape;121;p21"/>
          <p:cNvPicPr preferRelativeResize="0"/>
          <p:nvPr/>
        </p:nvPicPr>
        <p:blipFill>
          <a:blip r:embed="rId3">
            <a:alphaModFix/>
          </a:blip>
          <a:stretch>
            <a:fillRect/>
          </a:stretch>
        </p:blipFill>
        <p:spPr>
          <a:xfrm>
            <a:off x="1303963" y="1063975"/>
            <a:ext cx="6536076" cy="3574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